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 id="277" r:id="rId22"/>
    <p:sldId id="278"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61" autoAdjust="0"/>
    <p:restoredTop sz="95033" autoAdjust="0"/>
  </p:normalViewPr>
  <p:slideViewPr>
    <p:cSldViewPr snapToGrid="0" showGuides="1">
      <p:cViewPr varScale="1">
        <p:scale>
          <a:sx n="78" d="100"/>
          <a:sy n="78" d="100"/>
        </p:scale>
        <p:origin x="883"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Importance</c:v>
                </c:pt>
              </c:strCache>
            </c:strRef>
          </c:tx>
          <c:spPr>
            <a:solidFill>
              <a:schemeClr val="accent1"/>
            </a:solidFill>
            <a:ln>
              <a:noFill/>
            </a:ln>
            <a:effectLst/>
          </c:spPr>
          <c:invertIfNegative val="0"/>
          <c:cat>
            <c:strRef>
              <c:f>Sheet1!$A$2:$A$11</c:f>
              <c:strCache>
                <c:ptCount val="10"/>
                <c:pt idx="0">
                  <c:v>Infant Mortality Rate (per 1,000 live births)</c:v>
                </c:pt>
                <c:pt idx="1">
                  <c:v>Water Treatment Method – Filtration</c:v>
                </c:pt>
                <c:pt idx="2">
                  <c:v>Country – Indonesia</c:v>
                </c:pt>
                <c:pt idx="3">
                  <c:v>Water Source Type – Well</c:v>
                </c:pt>
                <c:pt idx="4">
                  <c:v>Turbidity (NTU)</c:v>
                </c:pt>
                <c:pt idx="5">
                  <c:v>Water Source Type – Spring</c:v>
                </c:pt>
                <c:pt idx="6">
                  <c:v>Water Source Type – Tap</c:v>
                </c:pt>
                <c:pt idx="7">
                  <c:v>Rainfall (mm per year)</c:v>
                </c:pt>
                <c:pt idx="8">
                  <c:v>Healthcare Access Index (0–100)</c:v>
                </c:pt>
                <c:pt idx="9">
                  <c:v>Water Treatment Method – Chlorination</c:v>
                </c:pt>
              </c:strCache>
            </c:strRef>
          </c:cat>
          <c:val>
            <c:numRef>
              <c:f>Sheet1!$B$2:$B$11</c:f>
              <c:numCache>
                <c:formatCode>General</c:formatCode>
                <c:ptCount val="10"/>
                <c:pt idx="0">
                  <c:v>0.15</c:v>
                </c:pt>
                <c:pt idx="1">
                  <c:v>0.12</c:v>
                </c:pt>
                <c:pt idx="2">
                  <c:v>0.1</c:v>
                </c:pt>
                <c:pt idx="3">
                  <c:v>0.85</c:v>
                </c:pt>
                <c:pt idx="4">
                  <c:v>0.7</c:v>
                </c:pt>
                <c:pt idx="5">
                  <c:v>0.6</c:v>
                </c:pt>
                <c:pt idx="6">
                  <c:v>0.5</c:v>
                </c:pt>
                <c:pt idx="7">
                  <c:v>0</c:v>
                </c:pt>
                <c:pt idx="8">
                  <c:v>0.35</c:v>
                </c:pt>
                <c:pt idx="9">
                  <c:v>0.25</c:v>
                </c:pt>
              </c:numCache>
            </c:numRef>
          </c:val>
          <c:extLst>
            <c:ext xmlns:c16="http://schemas.microsoft.com/office/drawing/2014/chart" uri="{C3380CC4-5D6E-409C-BE32-E72D297353CC}">
              <c16:uniqueId val="{00000000-C1B1-4BCA-8D6A-A21733343AA2}"/>
            </c:ext>
          </c:extLst>
        </c:ser>
        <c:dLbls>
          <c:showLegendKey val="0"/>
          <c:showVal val="0"/>
          <c:showCatName val="0"/>
          <c:showSerName val="0"/>
          <c:showPercent val="0"/>
          <c:showBubbleSize val="0"/>
        </c:dLbls>
        <c:gapWidth val="182"/>
        <c:axId val="1055877024"/>
        <c:axId val="1055853984"/>
      </c:barChart>
      <c:catAx>
        <c:axId val="1055877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53984"/>
        <c:crosses val="autoZero"/>
        <c:auto val="1"/>
        <c:lblAlgn val="ctr"/>
        <c:lblOffset val="100"/>
        <c:noMultiLvlLbl val="0"/>
      </c:catAx>
      <c:valAx>
        <c:axId val="10558539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77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500">
          <a:solidFill>
            <a:schemeClr val="tx1">
              <a:lumMod val="75000"/>
              <a:lumOff val="25000"/>
            </a:schemeClr>
          </a:solidFill>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Importance</c:v>
                </c:pt>
              </c:strCache>
            </c:strRef>
          </c:tx>
          <c:spPr>
            <a:solidFill>
              <a:schemeClr val="accent1"/>
            </a:solidFill>
            <a:ln>
              <a:noFill/>
            </a:ln>
            <a:effectLst/>
          </c:spPr>
          <c:invertIfNegative val="0"/>
          <c:cat>
            <c:strRef>
              <c:f>Sheet1!$A$2:$A$11</c:f>
              <c:strCache>
                <c:ptCount val="10"/>
                <c:pt idx="0">
                  <c:v>Dissolved Oxygen (mg/L) &amp; Region – West</c:v>
                </c:pt>
                <c:pt idx="1">
                  <c:v>Country – Brazil</c:v>
                </c:pt>
                <c:pt idx="2">
                  <c:v>Country – USA</c:v>
                </c:pt>
                <c:pt idx="3">
                  <c:v>Infant Mortality Rate &amp; Country – USA</c:v>
                </c:pt>
                <c:pt idx="4">
                  <c:v>Turbidity (NTU) &amp; Water Source – Spring</c:v>
                </c:pt>
                <c:pt idx="5">
                  <c:v>Water Source – Spring</c:v>
                </c:pt>
                <c:pt idx="6">
                  <c:v>Turbidity (NTU) &amp; Region – West</c:v>
                </c:pt>
                <c:pt idx="7">
                  <c:v>Diarrheal Cases &amp; Water Source – River</c:v>
                </c:pt>
                <c:pt idx="8">
                  <c:v>Dissolved Oxygen &amp; Water Source – Well</c:v>
                </c:pt>
                <c:pt idx="9">
                  <c:v>Dissolved Oxygen &amp; Water Source – River</c:v>
                </c:pt>
              </c:strCache>
            </c:strRef>
          </c:cat>
          <c:val>
            <c:numRef>
              <c:f>Sheet1!$B$2:$B$11</c:f>
              <c:numCache>
                <c:formatCode>General</c:formatCode>
                <c:ptCount val="10"/>
                <c:pt idx="0">
                  <c:v>0.21</c:v>
                </c:pt>
                <c:pt idx="1">
                  <c:v>0.19</c:v>
                </c:pt>
                <c:pt idx="2">
                  <c:v>0.18</c:v>
                </c:pt>
                <c:pt idx="3">
                  <c:v>1.6E-2</c:v>
                </c:pt>
                <c:pt idx="4">
                  <c:v>0.15</c:v>
                </c:pt>
                <c:pt idx="5">
                  <c:v>1.1399999999999999</c:v>
                </c:pt>
                <c:pt idx="6">
                  <c:v>0.13</c:v>
                </c:pt>
                <c:pt idx="7">
                  <c:v>0.12</c:v>
                </c:pt>
                <c:pt idx="8">
                  <c:v>0.11</c:v>
                </c:pt>
                <c:pt idx="9">
                  <c:v>0.1</c:v>
                </c:pt>
              </c:numCache>
            </c:numRef>
          </c:val>
          <c:extLst>
            <c:ext xmlns:c16="http://schemas.microsoft.com/office/drawing/2014/chart" uri="{C3380CC4-5D6E-409C-BE32-E72D297353CC}">
              <c16:uniqueId val="{00000000-169D-4848-94C9-7B0548E7B07B}"/>
            </c:ext>
          </c:extLst>
        </c:ser>
        <c:dLbls>
          <c:showLegendKey val="0"/>
          <c:showVal val="0"/>
          <c:showCatName val="0"/>
          <c:showSerName val="0"/>
          <c:showPercent val="0"/>
          <c:showBubbleSize val="0"/>
        </c:dLbls>
        <c:gapWidth val="182"/>
        <c:axId val="1055877024"/>
        <c:axId val="1055853984"/>
      </c:barChart>
      <c:catAx>
        <c:axId val="1055877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53984"/>
        <c:crosses val="autoZero"/>
        <c:auto val="1"/>
        <c:lblAlgn val="ctr"/>
        <c:lblOffset val="100"/>
        <c:noMultiLvlLbl val="0"/>
      </c:catAx>
      <c:valAx>
        <c:axId val="10558539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77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500">
          <a:solidFill>
            <a:schemeClr val="tx1">
              <a:lumMod val="75000"/>
              <a:lumOff val="25000"/>
            </a:schemeClr>
          </a:solidFill>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Importance</c:v>
                </c:pt>
              </c:strCache>
            </c:strRef>
          </c:tx>
          <c:spPr>
            <a:solidFill>
              <a:schemeClr val="accent1"/>
            </a:solidFill>
            <a:ln>
              <a:noFill/>
            </a:ln>
            <a:effectLst/>
          </c:spPr>
          <c:invertIfNegative val="0"/>
          <c:cat>
            <c:strRef>
              <c:f>Sheet1!$A$2:$A$11</c:f>
              <c:strCache>
                <c:ptCount val="10"/>
                <c:pt idx="0">
                  <c:v>Country – Brazil</c:v>
                </c:pt>
                <c:pt idx="1">
                  <c:v>Country – Nigeria</c:v>
                </c:pt>
                <c:pt idx="2">
                  <c:v>Water Source – Spring</c:v>
                </c:pt>
                <c:pt idx="3">
                  <c:v>Country – Ethiopia</c:v>
                </c:pt>
                <c:pt idx="4">
                  <c:v>Region – West</c:v>
                </c:pt>
                <c:pt idx="5">
                  <c:v>Typhoid Cases per 100,000 people</c:v>
                </c:pt>
                <c:pt idx="6">
                  <c:v>Water Source – River</c:v>
                </c:pt>
                <c:pt idx="7">
                  <c:v>GDP per Capita (USD)</c:v>
                </c:pt>
                <c:pt idx="8">
                  <c:v>Infant Mortality Rate</c:v>
                </c:pt>
                <c:pt idx="9">
                  <c:v>Urbanization Rate (%)</c:v>
                </c:pt>
              </c:strCache>
            </c:strRef>
          </c:cat>
          <c:val>
            <c:numRef>
              <c:f>Sheet1!$B$2:$B$11</c:f>
              <c:numCache>
                <c:formatCode>General</c:formatCode>
                <c:ptCount val="10"/>
                <c:pt idx="0">
                  <c:v>0.41</c:v>
                </c:pt>
                <c:pt idx="1">
                  <c:v>0.38</c:v>
                </c:pt>
                <c:pt idx="2">
                  <c:v>0.32</c:v>
                </c:pt>
                <c:pt idx="3">
                  <c:v>0.3</c:v>
                </c:pt>
                <c:pt idx="4">
                  <c:v>0.28000000000000003</c:v>
                </c:pt>
                <c:pt idx="5">
                  <c:v>0.26</c:v>
                </c:pt>
                <c:pt idx="6">
                  <c:v>0.24</c:v>
                </c:pt>
                <c:pt idx="7">
                  <c:v>0.22</c:v>
                </c:pt>
                <c:pt idx="8">
                  <c:v>0.02</c:v>
                </c:pt>
                <c:pt idx="9">
                  <c:v>0.79</c:v>
                </c:pt>
              </c:numCache>
            </c:numRef>
          </c:val>
          <c:extLst>
            <c:ext xmlns:c16="http://schemas.microsoft.com/office/drawing/2014/chart" uri="{C3380CC4-5D6E-409C-BE32-E72D297353CC}">
              <c16:uniqueId val="{00000000-6E36-41AB-A40B-3729BA18EBCA}"/>
            </c:ext>
          </c:extLst>
        </c:ser>
        <c:dLbls>
          <c:showLegendKey val="0"/>
          <c:showVal val="0"/>
          <c:showCatName val="0"/>
          <c:showSerName val="0"/>
          <c:showPercent val="0"/>
          <c:showBubbleSize val="0"/>
        </c:dLbls>
        <c:gapWidth val="182"/>
        <c:axId val="1055877024"/>
        <c:axId val="1055853984"/>
      </c:barChart>
      <c:catAx>
        <c:axId val="1055877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53984"/>
        <c:crosses val="autoZero"/>
        <c:auto val="1"/>
        <c:lblAlgn val="ctr"/>
        <c:lblOffset val="100"/>
        <c:noMultiLvlLbl val="0"/>
      </c:catAx>
      <c:valAx>
        <c:axId val="10558539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77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500">
          <a:solidFill>
            <a:schemeClr val="tx1">
              <a:lumMod val="75000"/>
              <a:lumOff val="25000"/>
            </a:schemeClr>
          </a:solidFill>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Importance</c:v>
                </c:pt>
              </c:strCache>
            </c:strRef>
          </c:tx>
          <c:spPr>
            <a:solidFill>
              <a:schemeClr val="accent1"/>
            </a:solidFill>
            <a:ln>
              <a:noFill/>
            </a:ln>
            <a:effectLst/>
          </c:spPr>
          <c:invertIfNegative val="0"/>
          <c:cat>
            <c:strRef>
              <c:f>Sheet1!$A$2:$A$11</c:f>
              <c:strCache>
                <c:ptCount val="10"/>
                <c:pt idx="0">
                  <c:v>Contaminant Level (ppm)</c:v>
                </c:pt>
                <c:pt idx="1">
                  <c:v>Infant Mortality Rate</c:v>
                </c:pt>
                <c:pt idx="2">
                  <c:v>Nitrate Level (mg/L)</c:v>
                </c:pt>
                <c:pt idx="3">
                  <c:v>Lead Concentration (µg/L)</c:v>
                </c:pt>
                <c:pt idx="4">
                  <c:v>GDP per Capita (USD)</c:v>
                </c:pt>
                <c:pt idx="5">
                  <c:v>Healthcare Access Index</c:v>
                </c:pt>
                <c:pt idx="6">
                  <c:v>Temperature (°C)</c:v>
                </c:pt>
                <c:pt idx="7">
                  <c:v>Diarrheal Cases per 100,000 people</c:v>
                </c:pt>
                <c:pt idx="8">
                  <c:v>Urbanization Rate (%)</c:v>
                </c:pt>
                <c:pt idx="9">
                  <c:v>Sanitation Coverage (%)</c:v>
                </c:pt>
              </c:strCache>
            </c:strRef>
          </c:cat>
          <c:val>
            <c:numRef>
              <c:f>Sheet1!$B$2:$B$11</c:f>
              <c:numCache>
                <c:formatCode>General</c:formatCode>
                <c:ptCount val="10"/>
                <c:pt idx="0">
                  <c:v>1.58</c:v>
                </c:pt>
                <c:pt idx="1">
                  <c:v>0.52</c:v>
                </c:pt>
                <c:pt idx="2">
                  <c:v>1.048</c:v>
                </c:pt>
                <c:pt idx="3">
                  <c:v>0.43</c:v>
                </c:pt>
                <c:pt idx="4">
                  <c:v>3.9E-2</c:v>
                </c:pt>
                <c:pt idx="5">
                  <c:v>3.5000000000000003E-2</c:v>
                </c:pt>
                <c:pt idx="6">
                  <c:v>3.2000000000000001E-2</c:v>
                </c:pt>
                <c:pt idx="7">
                  <c:v>0.03</c:v>
                </c:pt>
                <c:pt idx="8">
                  <c:v>0.28000000000000003</c:v>
                </c:pt>
                <c:pt idx="9">
                  <c:v>2.5999999999999999E-2</c:v>
                </c:pt>
              </c:numCache>
            </c:numRef>
          </c:val>
          <c:extLst>
            <c:ext xmlns:c16="http://schemas.microsoft.com/office/drawing/2014/chart" uri="{C3380CC4-5D6E-409C-BE32-E72D297353CC}">
              <c16:uniqueId val="{00000000-D912-47E2-BA43-07018EE3C95F}"/>
            </c:ext>
          </c:extLst>
        </c:ser>
        <c:dLbls>
          <c:showLegendKey val="0"/>
          <c:showVal val="0"/>
          <c:showCatName val="0"/>
          <c:showSerName val="0"/>
          <c:showPercent val="0"/>
          <c:showBubbleSize val="0"/>
        </c:dLbls>
        <c:gapWidth val="182"/>
        <c:axId val="1055877024"/>
        <c:axId val="1055853984"/>
      </c:barChart>
      <c:catAx>
        <c:axId val="105587702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53984"/>
        <c:crosses val="autoZero"/>
        <c:auto val="1"/>
        <c:lblAlgn val="ctr"/>
        <c:lblOffset val="100"/>
        <c:noMultiLvlLbl val="0"/>
      </c:catAx>
      <c:valAx>
        <c:axId val="1055853984"/>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tx1">
                    <a:lumMod val="75000"/>
                    <a:lumOff val="25000"/>
                  </a:schemeClr>
                </a:solidFill>
                <a:latin typeface="+mn-lt"/>
                <a:ea typeface="+mn-ea"/>
                <a:cs typeface="+mn-cs"/>
              </a:defRPr>
            </a:pPr>
            <a:endParaRPr lang="en-US"/>
          </a:p>
        </c:txPr>
        <c:crossAx val="1055877024"/>
        <c:crosses val="autoZero"/>
        <c:crossBetween val="between"/>
      </c:valAx>
      <c:spPr>
        <a:noFill/>
        <a:ln>
          <a:noFill/>
        </a:ln>
        <a:effectLst/>
      </c:spPr>
    </c:plotArea>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sz="500">
          <a:solidFill>
            <a:schemeClr val="tx1">
              <a:lumMod val="75000"/>
              <a:lumOff val="25000"/>
            </a:schemeClr>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svg>
</file>

<file path=ppt/media/image11.png>
</file>

<file path=ppt/media/image12.svg>
</file>

<file path=ppt/media/image13.jpeg>
</file>

<file path=ppt/media/image14.png>
</file>

<file path=ppt/media/image15.svg>
</file>

<file path=ppt/media/image16.jpg>
</file>

<file path=ppt/media/image17.jpeg>
</file>

<file path=ppt/media/image18.jpg>
</file>

<file path=ppt/media/image19.png>
</file>

<file path=ppt/media/image2.png>
</file>

<file path=ppt/media/image20.svg>
</file>

<file path=ppt/media/image21.jpeg>
</file>

<file path=ppt/media/image21.png>
</file>

<file path=ppt/media/image22.png>
</file>

<file path=ppt/media/image23.png>
</file>

<file path=ppt/media/image3.jpeg>
</file>

<file path=ppt/media/image4.jpeg>
</file>

<file path=ppt/media/image5.jpeg>
</file>

<file path=ppt/media/image6.png>
</file>

<file path=ppt/media/image7.sv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141BD0-9F19-4199-BA6C-E05C0B4837D9}" type="datetimeFigureOut">
              <a:rPr lang="en-ZA" smtClean="0"/>
              <a:t>2025/12/03</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14AC92-77A7-4E58-BF98-BC8794502CDD}" type="slidenum">
              <a:rPr lang="en-ZA" smtClean="0"/>
              <a:t>‹#›</a:t>
            </a:fld>
            <a:endParaRPr lang="en-ZA"/>
          </a:p>
        </p:txBody>
      </p:sp>
    </p:spTree>
    <p:extLst>
      <p:ext uri="{BB962C8B-B14F-4D97-AF65-F5344CB8AC3E}">
        <p14:creationId xmlns:p14="http://schemas.microsoft.com/office/powerpoint/2010/main" val="19771452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It is referred to as </a:t>
            </a:r>
            <a:r>
              <a:rPr lang="en-GB" b="1" dirty="0"/>
              <a:t>interpretable</a:t>
            </a:r>
            <a:r>
              <a:rPr lang="en-GB" dirty="0"/>
              <a:t> because the machine learning models you used are not just </a:t>
            </a:r>
            <a:r>
              <a:rPr lang="en-GB" i="1" dirty="0"/>
              <a:t>predictive</a:t>
            </a:r>
            <a:r>
              <a:rPr lang="en-GB" dirty="0"/>
              <a:t>—they also allow humans to understand </a:t>
            </a:r>
            <a:r>
              <a:rPr lang="en-GB" b="1" dirty="0"/>
              <a:t>why</a:t>
            </a:r>
            <a:r>
              <a:rPr lang="en-GB" dirty="0"/>
              <a:t> the predictions are made and </a:t>
            </a:r>
            <a:r>
              <a:rPr lang="en-GB" b="1" dirty="0"/>
              <a:t>which features influence them</a:t>
            </a:r>
            <a:r>
              <a:rPr lang="en-GB" dirty="0"/>
              <a:t>.</a:t>
            </a:r>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4</a:t>
            </a:fld>
            <a:endParaRPr lang="en-ZA"/>
          </a:p>
        </p:txBody>
      </p:sp>
    </p:spTree>
    <p:extLst>
      <p:ext uri="{BB962C8B-B14F-4D97-AF65-F5344CB8AC3E}">
        <p14:creationId xmlns:p14="http://schemas.microsoft.com/office/powerpoint/2010/main" val="36886464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6</a:t>
            </a:fld>
            <a:endParaRPr lang="en-ZA"/>
          </a:p>
        </p:txBody>
      </p:sp>
    </p:spTree>
    <p:extLst>
      <p:ext uri="{BB962C8B-B14F-4D97-AF65-F5344CB8AC3E}">
        <p14:creationId xmlns:p14="http://schemas.microsoft.com/office/powerpoint/2010/main" val="1461818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kern="1200" dirty="0">
                <a:solidFill>
                  <a:schemeClr val="tx1"/>
                </a:solidFill>
                <a:effectLst/>
                <a:latin typeface="+mn-lt"/>
                <a:ea typeface="+mn-ea"/>
                <a:cs typeface="+mn-cs"/>
              </a:rPr>
              <a:t>Turbidity is </a:t>
            </a:r>
            <a:r>
              <a:rPr lang="en-GB" dirty="0"/>
              <a:t>a measure of water's cloudiness or haziness, caused by suspended particles like silt, clay, and organic matter</a:t>
            </a:r>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7</a:t>
            </a:fld>
            <a:endParaRPr lang="en-ZA"/>
          </a:p>
        </p:txBody>
      </p:sp>
    </p:spTree>
    <p:extLst>
      <p:ext uri="{BB962C8B-B14F-4D97-AF65-F5344CB8AC3E}">
        <p14:creationId xmlns:p14="http://schemas.microsoft.com/office/powerpoint/2010/main" val="40464483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modelling, it was important to ensure the dataset was clean, balanced, and suited for machine learning.</a:t>
            </a:r>
            <a:br>
              <a:rPr lang="en-GB" dirty="0"/>
            </a:br>
            <a:r>
              <a:rPr lang="en-GB" b="1" dirty="0"/>
              <a:t>Feature Categorisation</a:t>
            </a:r>
            <a:endParaRPr lang="en-GB" dirty="0"/>
          </a:p>
          <a:p>
            <a:r>
              <a:rPr lang="en-GB" dirty="0"/>
              <a:t>Features were separated into numerical and categorical groups.</a:t>
            </a:r>
          </a:p>
          <a:p>
            <a:r>
              <a:rPr lang="en-GB" dirty="0"/>
              <a:t>This is important because numerical and categorical variables require different preprocessing techniques.</a:t>
            </a:r>
          </a:p>
          <a:p>
            <a:r>
              <a:rPr lang="en-GB" b="1" dirty="0"/>
              <a:t>Handling Skewness</a:t>
            </a:r>
            <a:endParaRPr lang="en-GB" dirty="0"/>
          </a:p>
          <a:p>
            <a:r>
              <a:rPr lang="en-GB" dirty="0"/>
              <a:t>Many real-world health and environmental features are not normally distributed.</a:t>
            </a:r>
          </a:p>
          <a:p>
            <a:r>
              <a:rPr lang="en-GB" dirty="0"/>
              <a:t>I calculated skewness values for each numerical feature.</a:t>
            </a:r>
          </a:p>
          <a:p>
            <a:r>
              <a:rPr lang="en-GB" dirty="0"/>
              <a:t>If the skew was greater than 1, it indicated a long tail or extreme outliers.</a:t>
            </a:r>
          </a:p>
          <a:p>
            <a:r>
              <a:rPr lang="en-GB" dirty="0"/>
              <a:t>To stabilise those variables, I applied </a:t>
            </a:r>
            <a:r>
              <a:rPr lang="en-GB" b="1" dirty="0"/>
              <a:t>log1p transformation</a:t>
            </a:r>
            <a:r>
              <a:rPr lang="en-GB" dirty="0"/>
              <a:t> — which is log(x + 1).</a:t>
            </a:r>
          </a:p>
          <a:p>
            <a:r>
              <a:rPr lang="en-GB" dirty="0"/>
              <a:t>This reduces the influence of extreme values while keeping zeros valid.</a:t>
            </a:r>
          </a:p>
          <a:p>
            <a:r>
              <a:rPr lang="en-GB" b="1" dirty="0"/>
              <a:t>Normalisation</a:t>
            </a:r>
          </a:p>
          <a:p>
            <a:r>
              <a:rPr lang="en-GB" dirty="0"/>
              <a:t>After fixing skewness, numerical features were standardised using z-score normalization.</a:t>
            </a:r>
          </a:p>
          <a:p>
            <a:r>
              <a:rPr lang="en-GB" dirty="0"/>
              <a:t>This ensures all variables share a similar scale.</a:t>
            </a:r>
          </a:p>
          <a:p>
            <a:r>
              <a:rPr lang="en-GB" dirty="0"/>
              <a:t>This is especially critical for models sensitive to magnitude, such as neural networks and distance-based algorithms.</a:t>
            </a:r>
          </a:p>
          <a:p>
            <a:r>
              <a:rPr lang="en-GB" dirty="0"/>
              <a:t>Standardisation prevents features with large numeric values from dominating model learning.</a:t>
            </a:r>
          </a:p>
          <a:p>
            <a:r>
              <a:rPr lang="en-GB" b="1" dirty="0"/>
              <a:t>Categorical Encoding</a:t>
            </a:r>
          </a:p>
          <a:p>
            <a:r>
              <a:rPr lang="en-GB" dirty="0"/>
              <a:t>Categorical variables were encoded using </a:t>
            </a:r>
            <a:r>
              <a:rPr lang="en-GB" b="1" dirty="0"/>
              <a:t>one-hot encoding</a:t>
            </a:r>
            <a:r>
              <a:rPr lang="en-GB" dirty="0"/>
              <a:t>.</a:t>
            </a:r>
          </a:p>
          <a:p>
            <a:r>
              <a:rPr lang="en-GB" dirty="0"/>
              <a:t>This transforms each category into its own binary feature.</a:t>
            </a:r>
          </a:p>
          <a:p>
            <a:r>
              <a:rPr lang="en-GB" dirty="0"/>
              <a:t>One important step was </a:t>
            </a:r>
            <a:r>
              <a:rPr lang="en-GB" b="1" dirty="0"/>
              <a:t>dropping the first category</a:t>
            </a:r>
            <a:r>
              <a:rPr lang="en-GB" dirty="0"/>
              <a:t>.</a:t>
            </a:r>
          </a:p>
          <a:p>
            <a:r>
              <a:rPr lang="en-GB" dirty="0"/>
              <a:t>This prevents multicollinearity, also known as the “dummy variable trap.”</a:t>
            </a:r>
          </a:p>
          <a:p>
            <a:r>
              <a:rPr lang="en-GB" dirty="0"/>
              <a:t>By doing this, the model learns category differences without redundant variables.</a:t>
            </a:r>
          </a:p>
          <a:p>
            <a:endParaRPr lang="en-GB" dirty="0"/>
          </a:p>
          <a:p>
            <a:endParaRPr lang="en-GB" dirty="0"/>
          </a:p>
          <a:p>
            <a:endParaRPr lang="en-GB" dirty="0"/>
          </a:p>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8</a:t>
            </a:fld>
            <a:endParaRPr lang="en-ZA"/>
          </a:p>
        </p:txBody>
      </p:sp>
    </p:spTree>
    <p:extLst>
      <p:ext uri="{BB962C8B-B14F-4D97-AF65-F5344CB8AC3E}">
        <p14:creationId xmlns:p14="http://schemas.microsoft.com/office/powerpoint/2010/main" val="140571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ML Models Used</a:t>
            </a:r>
          </a:p>
          <a:p>
            <a:r>
              <a:rPr lang="en-GB" dirty="0"/>
              <a:t>We experimented with three core ML models: </a:t>
            </a:r>
            <a:r>
              <a:rPr lang="en-GB" b="1" dirty="0"/>
              <a:t>Explainable Boosting Machine (EBM), </a:t>
            </a:r>
            <a:r>
              <a:rPr lang="en-GB" b="1" dirty="0" err="1"/>
              <a:t>NGBoost</a:t>
            </a:r>
            <a:r>
              <a:rPr lang="en-GB" b="1" dirty="0"/>
              <a:t>, and </a:t>
            </a:r>
            <a:r>
              <a:rPr lang="en-GB" b="1" dirty="0" err="1"/>
              <a:t>TabNet</a:t>
            </a:r>
            <a:r>
              <a:rPr lang="en-GB" dirty="0"/>
              <a:t>.</a:t>
            </a:r>
          </a:p>
          <a:p>
            <a:r>
              <a:rPr lang="en-GB" b="1" dirty="0"/>
              <a:t>EBM</a:t>
            </a:r>
            <a:r>
              <a:rPr lang="en-GB" dirty="0"/>
              <a:t> was selected because it is inherently interpretable and produces additive explanations.</a:t>
            </a:r>
          </a:p>
          <a:p>
            <a:r>
              <a:rPr lang="en-GB" b="1" dirty="0" err="1"/>
              <a:t>NGBoost</a:t>
            </a:r>
            <a:r>
              <a:rPr lang="en-GB" dirty="0"/>
              <a:t> introduces uncertainty because it predicts a probability distribution, not just a single value.</a:t>
            </a:r>
          </a:p>
          <a:p>
            <a:r>
              <a:rPr lang="en-GB" b="1" dirty="0" err="1"/>
              <a:t>TabNet</a:t>
            </a:r>
            <a:r>
              <a:rPr lang="en-GB" dirty="0"/>
              <a:t> is a deep-learning architecture specialised for tabular data that uses attention mechanisms.</a:t>
            </a:r>
          </a:p>
          <a:p>
            <a:r>
              <a:rPr lang="en-GB" dirty="0"/>
              <a:t>These models represent different paradigms: classical interpretability, probabilistic modelling, and neural-based tabular learning.</a:t>
            </a:r>
            <a:br>
              <a:rPr lang="en-GB" dirty="0"/>
            </a:br>
            <a:r>
              <a:rPr lang="en-GB" b="1" dirty="0"/>
              <a:t>Benchmarking Models</a:t>
            </a:r>
          </a:p>
          <a:p>
            <a:r>
              <a:rPr lang="en-GB" dirty="0"/>
              <a:t>For benchmarking, we used two strong ensemble models: </a:t>
            </a:r>
            <a:r>
              <a:rPr lang="en-GB" b="1" dirty="0"/>
              <a:t>Random Forest</a:t>
            </a:r>
            <a:r>
              <a:rPr lang="en-GB" dirty="0"/>
              <a:t> and </a:t>
            </a:r>
            <a:r>
              <a:rPr lang="en-GB" b="1" dirty="0" err="1"/>
              <a:t>XGBoost</a:t>
            </a:r>
            <a:r>
              <a:rPr lang="en-GB" dirty="0"/>
              <a:t>.</a:t>
            </a:r>
          </a:p>
          <a:p>
            <a:r>
              <a:rPr lang="en-GB" dirty="0"/>
              <a:t>These are widely used in applied machine learning because of their robustness and strong baseline performance.</a:t>
            </a:r>
          </a:p>
          <a:p>
            <a:r>
              <a:rPr lang="en-GB" dirty="0"/>
              <a:t>They helped provide a performance comparison against our specialised models—especially </a:t>
            </a:r>
            <a:r>
              <a:rPr lang="en-GB" dirty="0" err="1"/>
              <a:t>TabNet</a:t>
            </a:r>
            <a:r>
              <a:rPr lang="en-GB" dirty="0"/>
              <a:t> and EBM.</a:t>
            </a:r>
          </a:p>
          <a:p>
            <a:r>
              <a:rPr lang="en-GB" b="1" dirty="0"/>
              <a:t>Preprocessing Strategy</a:t>
            </a:r>
          </a:p>
          <a:p>
            <a:r>
              <a:rPr lang="en-GB" dirty="0"/>
              <a:t>We applied transformations based on data type.</a:t>
            </a:r>
          </a:p>
          <a:p>
            <a:r>
              <a:rPr lang="en-GB" b="1" dirty="0"/>
              <a:t>Categorical features</a:t>
            </a:r>
            <a:r>
              <a:rPr lang="en-GB" dirty="0"/>
              <a:t> were encoded using </a:t>
            </a:r>
            <a:r>
              <a:rPr lang="en-GB" b="1" dirty="0"/>
              <a:t>one-hot encoding</a:t>
            </a:r>
            <a:r>
              <a:rPr lang="en-GB" dirty="0"/>
              <a:t>, converting each category into binary vectors.</a:t>
            </a:r>
          </a:p>
          <a:p>
            <a:r>
              <a:rPr lang="en-GB" b="1" dirty="0"/>
              <a:t>Numerical features</a:t>
            </a:r>
            <a:r>
              <a:rPr lang="en-GB" dirty="0"/>
              <a:t> were scaled using </a:t>
            </a:r>
            <a:r>
              <a:rPr lang="en-GB" b="1" dirty="0" err="1"/>
              <a:t>StandardScaler</a:t>
            </a:r>
            <a:r>
              <a:rPr lang="en-GB" dirty="0"/>
              <a:t>, which normalises values to a mean of 0 and standard deviation of 1.</a:t>
            </a:r>
          </a:p>
          <a:p>
            <a:r>
              <a:rPr lang="en-GB" dirty="0"/>
              <a:t>This helps algorithms converge faster and avoids numerical dominance.</a:t>
            </a:r>
          </a:p>
          <a:p>
            <a:r>
              <a:rPr lang="en-GB" b="1" dirty="0"/>
              <a:t>Performance Metrics</a:t>
            </a:r>
          </a:p>
          <a:p>
            <a:r>
              <a:rPr lang="en-GB" dirty="0"/>
              <a:t>Model performance was evaluated using:</a:t>
            </a:r>
          </a:p>
          <a:p>
            <a:pPr lvl="1"/>
            <a:r>
              <a:rPr lang="en-GB" b="1" dirty="0"/>
              <a:t>RMSE — Root Mean Squared Error</a:t>
            </a:r>
            <a:r>
              <a:rPr lang="en-GB" dirty="0"/>
              <a:t>, which penalises large errors more heavily.</a:t>
            </a:r>
          </a:p>
          <a:p>
            <a:pPr lvl="1"/>
            <a:r>
              <a:rPr lang="en-GB" b="1" dirty="0"/>
              <a:t>MAE — Mean Absolute Error</a:t>
            </a:r>
            <a:r>
              <a:rPr lang="en-GB" dirty="0"/>
              <a:t>, which reflects average prediction deviation.</a:t>
            </a:r>
          </a:p>
          <a:p>
            <a:pPr lvl="1"/>
            <a:r>
              <a:rPr lang="en-GB" b="1" dirty="0"/>
              <a:t>R² — Coefficient of Determination</a:t>
            </a:r>
            <a:r>
              <a:rPr lang="en-GB" dirty="0"/>
              <a:t>, which measures how much variance is explained by the model.</a:t>
            </a:r>
          </a:p>
          <a:p>
            <a:r>
              <a:rPr lang="en-GB" dirty="0"/>
              <a:t>Using multiple metrics gives a more holistic evaluation.</a:t>
            </a:r>
            <a:br>
              <a:rPr lang="en-GB" dirty="0"/>
            </a:br>
            <a:r>
              <a:rPr lang="en-GB" b="1" dirty="0"/>
              <a:t>Interpretability</a:t>
            </a:r>
          </a:p>
          <a:p>
            <a:r>
              <a:rPr lang="en-GB" dirty="0"/>
              <a:t>Beyond prediction accuracy, the project focuses strongly on transparency.</a:t>
            </a:r>
          </a:p>
          <a:p>
            <a:r>
              <a:rPr lang="en-GB" dirty="0"/>
              <a:t>We computed </a:t>
            </a:r>
            <a:r>
              <a:rPr lang="en-GB" b="1" dirty="0"/>
              <a:t>SHAP values</a:t>
            </a:r>
            <a:r>
              <a:rPr lang="en-GB" dirty="0"/>
              <a:t> — Shapley Additive </a:t>
            </a:r>
            <a:r>
              <a:rPr lang="en-GB" dirty="0" err="1"/>
              <a:t>exPlanations</a:t>
            </a:r>
            <a:r>
              <a:rPr lang="en-GB" dirty="0"/>
              <a:t> — for both Random Forest and </a:t>
            </a:r>
            <a:r>
              <a:rPr lang="en-GB" dirty="0" err="1"/>
              <a:t>XGBoost</a:t>
            </a:r>
            <a:r>
              <a:rPr lang="en-GB" dirty="0"/>
              <a:t>.</a:t>
            </a:r>
          </a:p>
          <a:p>
            <a:r>
              <a:rPr lang="en-GB" dirty="0"/>
              <a:t>SHAP quantifies how much each feature contributed to every prediction.</a:t>
            </a:r>
          </a:p>
          <a:p>
            <a:r>
              <a:rPr lang="en-GB" dirty="0"/>
              <a:t>This helps to understand </a:t>
            </a:r>
            <a:r>
              <a:rPr lang="en-GB" i="1" dirty="0"/>
              <a:t>why</a:t>
            </a:r>
            <a:r>
              <a:rPr lang="en-GB" dirty="0"/>
              <a:t> the model predicts high-risk areas, not just </a:t>
            </a:r>
            <a:r>
              <a:rPr lang="en-GB" i="1" dirty="0"/>
              <a:t>where</a:t>
            </a:r>
            <a:r>
              <a:rPr lang="en-GB" dirty="0"/>
              <a:t> risk exists.</a:t>
            </a:r>
          </a:p>
          <a:p>
            <a:r>
              <a:rPr lang="en-GB" dirty="0"/>
              <a:t>So SHAP values </a:t>
            </a:r>
            <a:r>
              <a:rPr lang="en-GB" b="1" dirty="0"/>
              <a:t>show exactly how each feature pushed the prediction up or down</a:t>
            </a:r>
            <a:r>
              <a:rPr lang="en-GB" dirty="0"/>
              <a:t>, giving a transparent explanation of the model’s decision.</a:t>
            </a:r>
          </a:p>
          <a:p>
            <a:r>
              <a:rPr lang="en-GB" b="1" dirty="0"/>
              <a:t>Feature–Target Relationships</a:t>
            </a:r>
          </a:p>
          <a:p>
            <a:r>
              <a:rPr lang="en-GB" dirty="0"/>
              <a:t>Before modelling, we assessed linear and non-linear relationships between variables and cholera incidence.</a:t>
            </a:r>
          </a:p>
          <a:p>
            <a:r>
              <a:rPr lang="en-GB" b="1" dirty="0"/>
              <a:t>Pearson correlation</a:t>
            </a:r>
            <a:r>
              <a:rPr lang="en-GB" dirty="0"/>
              <a:t> captures linear relationships.</a:t>
            </a:r>
          </a:p>
          <a:p>
            <a:r>
              <a:rPr lang="en-GB" b="1" dirty="0"/>
              <a:t>Spearman correlation</a:t>
            </a:r>
            <a:r>
              <a:rPr lang="en-GB" dirty="0"/>
              <a:t> captures monotonic or rank-based relationships.</a:t>
            </a:r>
          </a:p>
          <a:p>
            <a:r>
              <a:rPr lang="en-GB" dirty="0"/>
              <a:t>Finally, we performed </a:t>
            </a:r>
            <a:r>
              <a:rPr lang="en-GB" b="1" dirty="0"/>
              <a:t>Multivariate Linear Regression</a:t>
            </a:r>
            <a:r>
              <a:rPr lang="en-GB" dirty="0"/>
              <a:t> to understand combined feature effects.</a:t>
            </a:r>
          </a:p>
          <a:p>
            <a:r>
              <a:rPr lang="en-GB" dirty="0"/>
              <a:t>These statistical analyses guide feature selection and ensure interpretability at the data level.</a:t>
            </a:r>
          </a:p>
          <a:p>
            <a:endParaRPr lang="en-GB" dirty="0"/>
          </a:p>
          <a:p>
            <a:r>
              <a:rPr lang="en-GB" dirty="0"/>
              <a:t>In addition, we introduced </a:t>
            </a:r>
            <a:r>
              <a:rPr lang="en-GB" b="1" dirty="0"/>
              <a:t>Poisson Regression</a:t>
            </a:r>
            <a:r>
              <a:rPr lang="en-GB" dirty="0"/>
              <a:t>, which is well-suited for count-based outcomes such as disease case counts. It models the log of expected case counts while accounting for exposure rate and variance structure.</a:t>
            </a:r>
            <a:br>
              <a:rPr lang="en-GB" dirty="0"/>
            </a:br>
            <a:br>
              <a:rPr lang="en-GB" dirty="0"/>
            </a:br>
            <a:r>
              <a:rPr lang="en-GB" b="1" dirty="0"/>
              <a:t>Closing Statement for the Slide</a:t>
            </a:r>
          </a:p>
          <a:p>
            <a:r>
              <a:rPr lang="en-GB" dirty="0"/>
              <a:t>To summarise, this workflow allowed us to combine predictive power with human interpretability.</a:t>
            </a:r>
          </a:p>
          <a:p>
            <a:r>
              <a:rPr lang="en-GB" dirty="0"/>
              <a:t>Instead of treating the model as a black box, we incorporated statistical relationships and SHAP-based reasoning.</a:t>
            </a:r>
          </a:p>
          <a:p>
            <a:r>
              <a:rPr lang="en-GB" dirty="0"/>
              <a:t>This makes the system suitable for real-world decision support in public health.</a:t>
            </a:r>
          </a:p>
          <a:p>
            <a:endParaRPr lang="en-GB" dirty="0"/>
          </a:p>
          <a:p>
            <a:endParaRPr lang="en-GB" dirty="0"/>
          </a:p>
          <a:p>
            <a:endParaRPr lang="en-GB" dirty="0"/>
          </a:p>
          <a:p>
            <a:endParaRPr lang="en-GB" dirty="0"/>
          </a:p>
          <a:p>
            <a:endParaRPr lang="en-GB" dirty="0"/>
          </a:p>
          <a:p>
            <a:endParaRPr lang="en-GB" dirty="0"/>
          </a:p>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9</a:t>
            </a:fld>
            <a:endParaRPr lang="en-ZA"/>
          </a:p>
        </p:txBody>
      </p:sp>
    </p:spTree>
    <p:extLst>
      <p:ext uri="{BB962C8B-B14F-4D97-AF65-F5344CB8AC3E}">
        <p14:creationId xmlns:p14="http://schemas.microsoft.com/office/powerpoint/2010/main" val="33569727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1. Overview</a:t>
            </a:r>
            <a:endParaRPr lang="en-GB" dirty="0"/>
          </a:p>
          <a:p>
            <a:r>
              <a:rPr lang="en-GB" dirty="0"/>
              <a:t>This framework connects interpretable machine learning outputs with a conversational interface powered by a large language model.</a:t>
            </a:r>
          </a:p>
          <a:p>
            <a:r>
              <a:rPr lang="en-GB" dirty="0" err="1"/>
              <a:t>Thesystem</a:t>
            </a:r>
            <a:r>
              <a:rPr lang="en-GB" dirty="0"/>
              <a:t> grounds every response in real analytic evidence drawn from structured data files.</a:t>
            </a:r>
          </a:p>
          <a:p>
            <a:endParaRPr lang="en-GB" dirty="0"/>
          </a:p>
          <a:p>
            <a:r>
              <a:rPr lang="en-GB" b="1" dirty="0"/>
              <a:t>Data Sources</a:t>
            </a:r>
          </a:p>
          <a:p>
            <a:r>
              <a:rPr lang="en-GB" dirty="0"/>
              <a:t>On the left, we have the repository of evidence — all stored as CSVs generated from the </a:t>
            </a:r>
            <a:r>
              <a:rPr lang="en-GB" dirty="0" err="1"/>
              <a:t>modeling</a:t>
            </a:r>
            <a:r>
              <a:rPr lang="en-GB" dirty="0"/>
              <a:t> pipeline.</a:t>
            </a:r>
          </a:p>
          <a:p>
            <a:r>
              <a:rPr lang="en-GB" b="1" dirty="0"/>
              <a:t>Pearson and Spearman matrices</a:t>
            </a:r>
            <a:r>
              <a:rPr lang="en-GB" dirty="0"/>
              <a:t> capture linear and monotonic correlations between features and cholera incidence.</a:t>
            </a:r>
          </a:p>
          <a:p>
            <a:r>
              <a:rPr lang="en-GB" b="1" dirty="0"/>
              <a:t>Feature importance files</a:t>
            </a:r>
            <a:r>
              <a:rPr lang="en-GB" dirty="0"/>
              <a:t> provide model-driven insights, e.g., which environmental or socio-economic variables most strongly influence outbreaks.</a:t>
            </a:r>
          </a:p>
          <a:p>
            <a:r>
              <a:rPr lang="en-GB" b="1" dirty="0"/>
              <a:t>Model performance comparisons</a:t>
            </a:r>
            <a:r>
              <a:rPr lang="en-GB" dirty="0"/>
              <a:t> allow the system to justify </a:t>
            </a:r>
            <a:r>
              <a:rPr lang="en-GB" i="1" dirty="0"/>
              <a:t>which model to trust</a:t>
            </a:r>
            <a:r>
              <a:rPr lang="en-GB" dirty="0"/>
              <a:t>.</a:t>
            </a:r>
          </a:p>
          <a:p>
            <a:r>
              <a:rPr lang="en-GB" b="1" dirty="0"/>
              <a:t>Regression coefficients</a:t>
            </a:r>
            <a:r>
              <a:rPr lang="en-GB" dirty="0"/>
              <a:t> support interpretable statistical reasoning.</a:t>
            </a:r>
          </a:p>
          <a:p>
            <a:r>
              <a:rPr lang="en-GB" dirty="0"/>
              <a:t>These files form the </a:t>
            </a:r>
            <a:r>
              <a:rPr lang="en-GB" b="1" dirty="0"/>
              <a:t>knowledge substrate</a:t>
            </a:r>
            <a:r>
              <a:rPr lang="en-GB" dirty="0"/>
              <a:t> for the LLM.</a:t>
            </a:r>
          </a:p>
          <a:p>
            <a:endParaRPr lang="en-GB" dirty="0"/>
          </a:p>
          <a:p>
            <a:r>
              <a:rPr lang="en-GB" b="1" dirty="0" err="1"/>
              <a:t>LangChain</a:t>
            </a:r>
            <a:r>
              <a:rPr lang="en-GB" b="1" dirty="0"/>
              <a:t> + </a:t>
            </a:r>
            <a:r>
              <a:rPr lang="en-GB" b="1" dirty="0" err="1"/>
              <a:t>LangGraph</a:t>
            </a:r>
            <a:r>
              <a:rPr lang="en-GB" b="1" dirty="0"/>
              <a:t> Framework</a:t>
            </a:r>
          </a:p>
          <a:p>
            <a:r>
              <a:rPr lang="en-GB" dirty="0"/>
              <a:t>The middle block is the reasoning engine.</a:t>
            </a:r>
          </a:p>
          <a:p>
            <a:r>
              <a:rPr lang="en-GB" dirty="0" err="1"/>
              <a:t>LangGraph</a:t>
            </a:r>
            <a:r>
              <a:rPr lang="en-GB" dirty="0"/>
              <a:t> enables an </a:t>
            </a:r>
            <a:r>
              <a:rPr lang="en-GB" b="1" dirty="0"/>
              <a:t>agent-style workflow</a:t>
            </a:r>
            <a:r>
              <a:rPr lang="en-GB" dirty="0"/>
              <a:t> that can ingest structured data, remember the dialogue, and respond intelligently.</a:t>
            </a:r>
          </a:p>
          <a:p>
            <a:r>
              <a:rPr lang="en-GB" b="1" dirty="0" err="1"/>
              <a:t>MemorySaver</a:t>
            </a:r>
            <a:endParaRPr lang="en-GB" dirty="0"/>
          </a:p>
          <a:p>
            <a:pPr lvl="1"/>
            <a:r>
              <a:rPr lang="en-GB" dirty="0"/>
              <a:t>Tracks conversation state.</a:t>
            </a:r>
          </a:p>
          <a:p>
            <a:pPr lvl="1"/>
            <a:r>
              <a:rPr lang="en-GB" dirty="0"/>
              <a:t>Keeps context persistent across multiple questions from the user.</a:t>
            </a:r>
          </a:p>
          <a:p>
            <a:pPr lvl="1"/>
            <a:r>
              <a:rPr lang="en-GB" dirty="0"/>
              <a:t>This enables follow-up queries like: “What about predictors in different regions?”</a:t>
            </a:r>
          </a:p>
          <a:p>
            <a:r>
              <a:rPr lang="en-GB" b="1" dirty="0"/>
              <a:t>Data Loader</a:t>
            </a:r>
            <a:endParaRPr lang="en-GB" dirty="0"/>
          </a:p>
          <a:p>
            <a:pPr lvl="1"/>
            <a:r>
              <a:rPr lang="en-GB" dirty="0"/>
              <a:t>Loads CSVs on demand.</a:t>
            </a:r>
          </a:p>
          <a:p>
            <a:pPr lvl="1"/>
            <a:r>
              <a:rPr lang="en-GB" dirty="0"/>
              <a:t>Converts them into formatted strings or structured JSON that can be injected into prompts.</a:t>
            </a:r>
          </a:p>
          <a:p>
            <a:pPr lvl="1"/>
            <a:r>
              <a:rPr lang="en-GB" dirty="0"/>
              <a:t>This ensures the LLM never hallucinates — it speaks from real data.</a:t>
            </a:r>
          </a:p>
          <a:p>
            <a:r>
              <a:rPr lang="en-GB" b="1" dirty="0"/>
              <a:t>Custom Prompt Template</a:t>
            </a:r>
            <a:endParaRPr lang="en-GB" dirty="0"/>
          </a:p>
          <a:p>
            <a:pPr lvl="1"/>
            <a:r>
              <a:rPr lang="en-GB" dirty="0"/>
              <a:t>We don’t give the LLM free text and say “answer.”</a:t>
            </a:r>
          </a:p>
          <a:p>
            <a:pPr lvl="1"/>
            <a:r>
              <a:rPr lang="en-GB" dirty="0"/>
              <a:t>We bind structured data to the prompt in a controlled format.</a:t>
            </a:r>
          </a:p>
          <a:p>
            <a:pPr lvl="1"/>
            <a:r>
              <a:rPr lang="en-GB" dirty="0"/>
              <a:t>This guarantees transparency and avoids unsupported claims.</a:t>
            </a:r>
          </a:p>
          <a:p>
            <a:r>
              <a:rPr lang="en-GB" b="1" dirty="0" err="1"/>
              <a:t>LangGraph</a:t>
            </a:r>
            <a:r>
              <a:rPr lang="en-GB" b="1" dirty="0"/>
              <a:t> Agent Node</a:t>
            </a:r>
            <a:endParaRPr lang="en-GB" dirty="0"/>
          </a:p>
          <a:p>
            <a:pPr lvl="1"/>
            <a:r>
              <a:rPr lang="en-GB" dirty="0"/>
              <a:t>This is the “brain” of the agent.</a:t>
            </a:r>
          </a:p>
          <a:p>
            <a:pPr lvl="1"/>
            <a:r>
              <a:rPr lang="en-GB" dirty="0"/>
              <a:t>It prepares the structured analysis, injects it into the prompt, and calls the Claude LLM.</a:t>
            </a:r>
          </a:p>
          <a:p>
            <a:pPr lvl="1"/>
            <a:r>
              <a:rPr lang="en-GB" dirty="0"/>
              <a:t>Think of it as a reasoning pipeline:</a:t>
            </a:r>
            <a:br>
              <a:rPr lang="en-GB" dirty="0"/>
            </a:br>
            <a:r>
              <a:rPr lang="en-GB" i="1" dirty="0"/>
              <a:t>Data → Prompt → LLM → Evidence-backed Response</a:t>
            </a:r>
            <a:r>
              <a:rPr lang="en-GB" dirty="0"/>
              <a:t>.</a:t>
            </a:r>
          </a:p>
          <a:p>
            <a:r>
              <a:rPr lang="en-GB" b="1" dirty="0"/>
              <a:t>Multi-turn Dialogue Support</a:t>
            </a:r>
            <a:endParaRPr lang="en-GB" dirty="0"/>
          </a:p>
          <a:p>
            <a:pPr lvl="1"/>
            <a:r>
              <a:rPr lang="en-GB" dirty="0"/>
              <a:t>The system remembers previous interactions.</a:t>
            </a:r>
          </a:p>
          <a:p>
            <a:pPr lvl="1"/>
            <a:r>
              <a:rPr lang="en-GB" dirty="0"/>
              <a:t>It allows deeper investigations such as:</a:t>
            </a:r>
          </a:p>
          <a:p>
            <a:r>
              <a:rPr lang="en-GB" dirty="0"/>
              <a:t>“Explain why rainfall is important.”</a:t>
            </a:r>
            <a:br>
              <a:rPr lang="en-GB" dirty="0"/>
            </a:br>
            <a:r>
              <a:rPr lang="en-GB" dirty="0"/>
              <a:t>“Now compare its effect to sanitation.”</a:t>
            </a:r>
            <a:br>
              <a:rPr lang="en-GB" dirty="0"/>
            </a:br>
            <a:br>
              <a:rPr lang="en-GB" dirty="0"/>
            </a:br>
            <a:r>
              <a:rPr lang="en-GB" dirty="0"/>
              <a:t>This framework combines </a:t>
            </a:r>
            <a:r>
              <a:rPr lang="en-GB" b="1" dirty="0"/>
              <a:t>interpretable ML + LLM reasoning</a:t>
            </a:r>
            <a:r>
              <a:rPr lang="en-GB" dirty="0"/>
              <a:t> to deliver answers that are transparent, verifiable, and ready for decision-making.</a:t>
            </a:r>
          </a:p>
          <a:p>
            <a:r>
              <a:rPr lang="en-GB" dirty="0"/>
              <a:t>It shifts LLMs from speculative text generators to evidence-aware analytical assistants.</a:t>
            </a:r>
            <a:br>
              <a:rPr lang="en-GB" dirty="0"/>
            </a:br>
            <a:br>
              <a:rPr lang="en-GB" dirty="0"/>
            </a:br>
            <a:r>
              <a:rPr lang="en-GB" b="1" dirty="0"/>
              <a:t>So the agent = </a:t>
            </a:r>
            <a:r>
              <a:rPr lang="en-GB" b="1" dirty="0" err="1"/>
              <a:t>LangGraph</a:t>
            </a:r>
            <a:r>
              <a:rPr lang="en-GB" b="1" dirty="0"/>
              <a:t> Agent Node</a:t>
            </a:r>
            <a:r>
              <a:rPr lang="en-GB" dirty="0"/>
              <a:t>, which:</a:t>
            </a:r>
          </a:p>
          <a:p>
            <a:r>
              <a:rPr lang="en-GB" dirty="0"/>
              <a:t>Loads and processes the data</a:t>
            </a:r>
          </a:p>
          <a:p>
            <a:r>
              <a:rPr lang="en-GB" dirty="0"/>
              <a:t>Populates prompts with structured information</a:t>
            </a:r>
          </a:p>
          <a:p>
            <a:r>
              <a:rPr lang="en-GB" dirty="0"/>
              <a:t>Invokes the LLM</a:t>
            </a:r>
          </a:p>
          <a:p>
            <a:r>
              <a:rPr lang="en-GB" dirty="0"/>
              <a:t>Maintains conversation context and follow-ups</a:t>
            </a:r>
          </a:p>
          <a:p>
            <a:endParaRPr lang="en-GB" dirty="0"/>
          </a:p>
          <a:p>
            <a:endParaRPr lang="en-GB" dirty="0"/>
          </a:p>
          <a:p>
            <a:endParaRPr lang="en-GB" dirty="0"/>
          </a:p>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10</a:t>
            </a:fld>
            <a:endParaRPr lang="en-ZA"/>
          </a:p>
        </p:txBody>
      </p:sp>
    </p:spTree>
    <p:extLst>
      <p:ext uri="{BB962C8B-B14F-4D97-AF65-F5344CB8AC3E}">
        <p14:creationId xmlns:p14="http://schemas.microsoft.com/office/powerpoint/2010/main" val="38223305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framework, each component has a distinct role.</a:t>
            </a:r>
            <a:br>
              <a:rPr lang="en-GB" dirty="0"/>
            </a:br>
            <a:r>
              <a:rPr lang="en-GB" dirty="0" err="1"/>
              <a:t>LangChain</a:t>
            </a:r>
            <a:r>
              <a:rPr lang="en-GB" dirty="0"/>
              <a:t> is responsible for connecting the language model to structured data and tools — it controls prompts and retrieval.</a:t>
            </a:r>
            <a:br>
              <a:rPr lang="en-GB" dirty="0"/>
            </a:br>
            <a:r>
              <a:rPr lang="en-GB" dirty="0" err="1"/>
              <a:t>LangGraph</a:t>
            </a:r>
            <a:r>
              <a:rPr lang="en-GB" dirty="0"/>
              <a:t> builds on top of </a:t>
            </a:r>
            <a:r>
              <a:rPr lang="en-GB" dirty="0" err="1"/>
              <a:t>LangChain</a:t>
            </a:r>
            <a:r>
              <a:rPr lang="en-GB" dirty="0"/>
              <a:t> and manages the reasoning flow, memory, and multi-step decisions, making the system stateful and consistent.</a:t>
            </a:r>
            <a:br>
              <a:rPr lang="en-GB" dirty="0"/>
            </a:br>
            <a:r>
              <a:rPr lang="en-GB" dirty="0" err="1"/>
              <a:t>Streamlit</a:t>
            </a:r>
            <a:r>
              <a:rPr lang="en-GB" dirty="0"/>
              <a:t> is simply the user interface — it gives end-users an interactive front end where they can ask questions and receive grounded outputs.</a:t>
            </a:r>
            <a:br>
              <a:rPr lang="en-GB" dirty="0"/>
            </a:br>
            <a:r>
              <a:rPr lang="en-GB" dirty="0"/>
              <a:t>So in summary: </a:t>
            </a:r>
            <a:r>
              <a:rPr lang="en-GB" dirty="0" err="1"/>
              <a:t>LangChain</a:t>
            </a:r>
            <a:r>
              <a:rPr lang="en-GB" dirty="0"/>
              <a:t> handles intelligence, </a:t>
            </a:r>
            <a:r>
              <a:rPr lang="en-GB" dirty="0" err="1"/>
              <a:t>LangGraph</a:t>
            </a:r>
            <a:r>
              <a:rPr lang="en-GB" dirty="0"/>
              <a:t> manages logic, and </a:t>
            </a:r>
            <a:r>
              <a:rPr lang="en-GB" dirty="0" err="1"/>
              <a:t>Streamlit</a:t>
            </a:r>
            <a:r>
              <a:rPr lang="en-GB" dirty="0"/>
              <a:t> provides the user experience.”</a:t>
            </a:r>
          </a:p>
          <a:p>
            <a:endParaRPr lang="en-GB" dirty="0"/>
          </a:p>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11</a:t>
            </a:fld>
            <a:endParaRPr lang="en-ZA"/>
          </a:p>
        </p:txBody>
      </p:sp>
    </p:spTree>
    <p:extLst>
      <p:ext uri="{BB962C8B-B14F-4D97-AF65-F5344CB8AC3E}">
        <p14:creationId xmlns:p14="http://schemas.microsoft.com/office/powerpoint/2010/main" val="26019828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err="1"/>
              <a:t>Streamlit</a:t>
            </a:r>
            <a:r>
              <a:rPr lang="en-GB" b="1" dirty="0"/>
              <a:t> User Interface</a:t>
            </a:r>
          </a:p>
          <a:p>
            <a:r>
              <a:rPr lang="en-GB" i="1" dirty="0" err="1"/>
              <a:t>Streamlit</a:t>
            </a:r>
            <a:r>
              <a:rPr lang="en-GB" i="1" dirty="0"/>
              <a:t> serves as the lightweight web front end of the system.</a:t>
            </a:r>
            <a:endParaRPr lang="en-GB" dirty="0"/>
          </a:p>
          <a:p>
            <a:r>
              <a:rPr lang="en-GB" dirty="0"/>
              <a:t>The main goal is accessibility — the UI is designed for </a:t>
            </a:r>
            <a:r>
              <a:rPr lang="en-GB" b="1" dirty="0"/>
              <a:t>non-technical users</a:t>
            </a:r>
            <a:r>
              <a:rPr lang="en-GB" dirty="0"/>
              <a:t>, including health workers, policymakers, and researchers.</a:t>
            </a:r>
          </a:p>
          <a:p>
            <a:br>
              <a:rPr lang="en-GB" dirty="0"/>
            </a:br>
            <a:r>
              <a:rPr lang="en-GB" dirty="0" err="1"/>
              <a:t>Streamlit</a:t>
            </a:r>
            <a:r>
              <a:rPr lang="en-GB" dirty="0"/>
              <a:t> transforms a complex modelling system into an interactive, human-friendly experience.</a:t>
            </a:r>
          </a:p>
          <a:p>
            <a:r>
              <a:rPr lang="en-GB" dirty="0"/>
              <a:t>Users don’t need to understand machine learning or data pipelines — they simply ask questions and receive traceable, evidence-based answers.</a:t>
            </a:r>
          </a:p>
          <a:p>
            <a:endParaRPr lang="en-ZA" dirty="0"/>
          </a:p>
        </p:txBody>
      </p:sp>
      <p:sp>
        <p:nvSpPr>
          <p:cNvPr id="4" name="Slide Number Placeholder 3"/>
          <p:cNvSpPr>
            <a:spLocks noGrp="1"/>
          </p:cNvSpPr>
          <p:nvPr>
            <p:ph type="sldNum" sz="quarter" idx="5"/>
          </p:nvPr>
        </p:nvSpPr>
        <p:spPr/>
        <p:txBody>
          <a:bodyPr/>
          <a:lstStyle/>
          <a:p>
            <a:fld id="{1E14AC92-77A7-4E58-BF98-BC8794502CDD}" type="slidenum">
              <a:rPr lang="en-ZA" smtClean="0"/>
              <a:t>12</a:t>
            </a:fld>
            <a:endParaRPr lang="en-ZA"/>
          </a:p>
        </p:txBody>
      </p:sp>
    </p:spTree>
    <p:extLst>
      <p:ext uri="{BB962C8B-B14F-4D97-AF65-F5344CB8AC3E}">
        <p14:creationId xmlns:p14="http://schemas.microsoft.com/office/powerpoint/2010/main" val="2637269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8152211F-2045-DFF9-7008-D98E05A3659E}"/>
              </a:ext>
            </a:extLst>
          </p:cNvPr>
          <p:cNvSpPr>
            <a:spLocks noGrp="1"/>
          </p:cNvSpPr>
          <p:nvPr>
            <p:ph type="pic" sz="quarter" idx="10"/>
          </p:nvPr>
        </p:nvSpPr>
        <p:spPr>
          <a:xfrm>
            <a:off x="711200" y="2933701"/>
            <a:ext cx="6261100" cy="3924299"/>
          </a:xfrm>
          <a:custGeom>
            <a:avLst/>
            <a:gdLst>
              <a:gd name="connsiteX0" fmla="*/ 332859 w 6261100"/>
              <a:gd name="connsiteY0" fmla="*/ 0 h 3924299"/>
              <a:gd name="connsiteX1" fmla="*/ 5928241 w 6261100"/>
              <a:gd name="connsiteY1" fmla="*/ 0 h 3924299"/>
              <a:gd name="connsiteX2" fmla="*/ 6261100 w 6261100"/>
              <a:gd name="connsiteY2" fmla="*/ 332859 h 3924299"/>
              <a:gd name="connsiteX3" fmla="*/ 6261100 w 6261100"/>
              <a:gd name="connsiteY3" fmla="*/ 3924299 h 3924299"/>
              <a:gd name="connsiteX4" fmla="*/ 0 w 6261100"/>
              <a:gd name="connsiteY4" fmla="*/ 3924299 h 3924299"/>
              <a:gd name="connsiteX5" fmla="*/ 0 w 6261100"/>
              <a:gd name="connsiteY5" fmla="*/ 332859 h 3924299"/>
              <a:gd name="connsiteX6" fmla="*/ 332859 w 6261100"/>
              <a:gd name="connsiteY6" fmla="*/ 0 h 3924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61100" h="3924299">
                <a:moveTo>
                  <a:pt x="332859" y="0"/>
                </a:moveTo>
                <a:lnTo>
                  <a:pt x="5928241" y="0"/>
                </a:lnTo>
                <a:cubicBezTo>
                  <a:pt x="6112074" y="0"/>
                  <a:pt x="6261100" y="149026"/>
                  <a:pt x="6261100" y="332859"/>
                </a:cubicBezTo>
                <a:lnTo>
                  <a:pt x="6261100" y="3924299"/>
                </a:lnTo>
                <a:lnTo>
                  <a:pt x="0" y="3924299"/>
                </a:lnTo>
                <a:lnTo>
                  <a:pt x="0" y="332859"/>
                </a:lnTo>
                <a:cubicBezTo>
                  <a:pt x="0" y="149026"/>
                  <a:pt x="149026" y="0"/>
                  <a:pt x="332859"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50601684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2724EB65-67BD-EB72-061C-CDA1BDB43C85}"/>
              </a:ext>
            </a:extLst>
          </p:cNvPr>
          <p:cNvSpPr>
            <a:spLocks noGrp="1"/>
          </p:cNvSpPr>
          <p:nvPr>
            <p:ph type="pic" sz="quarter" idx="10"/>
          </p:nvPr>
        </p:nvSpPr>
        <p:spPr>
          <a:xfrm>
            <a:off x="5581652" y="933446"/>
            <a:ext cx="6610349" cy="4991106"/>
          </a:xfrm>
          <a:custGeom>
            <a:avLst/>
            <a:gdLst>
              <a:gd name="connsiteX0" fmla="*/ 165106 w 6610349"/>
              <a:gd name="connsiteY0" fmla="*/ 0 h 4991106"/>
              <a:gd name="connsiteX1" fmla="*/ 6610349 w 6610349"/>
              <a:gd name="connsiteY1" fmla="*/ 0 h 4991106"/>
              <a:gd name="connsiteX2" fmla="*/ 6610349 w 6610349"/>
              <a:gd name="connsiteY2" fmla="*/ 4991106 h 4991106"/>
              <a:gd name="connsiteX3" fmla="*/ 165106 w 6610349"/>
              <a:gd name="connsiteY3" fmla="*/ 4991106 h 4991106"/>
              <a:gd name="connsiteX4" fmla="*/ 0 w 6610349"/>
              <a:gd name="connsiteY4" fmla="*/ 4826000 h 4991106"/>
              <a:gd name="connsiteX5" fmla="*/ 0 w 6610349"/>
              <a:gd name="connsiteY5" fmla="*/ 165106 h 4991106"/>
              <a:gd name="connsiteX6" fmla="*/ 165106 w 6610349"/>
              <a:gd name="connsiteY6" fmla="*/ 0 h 4991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10349" h="4991106">
                <a:moveTo>
                  <a:pt x="165106" y="0"/>
                </a:moveTo>
                <a:lnTo>
                  <a:pt x="6610349" y="0"/>
                </a:lnTo>
                <a:lnTo>
                  <a:pt x="6610349" y="4991106"/>
                </a:lnTo>
                <a:lnTo>
                  <a:pt x="165106" y="4991106"/>
                </a:lnTo>
                <a:cubicBezTo>
                  <a:pt x="73920" y="4991106"/>
                  <a:pt x="0" y="4917186"/>
                  <a:pt x="0" y="4826000"/>
                </a:cubicBezTo>
                <a:lnTo>
                  <a:pt x="0" y="165106"/>
                </a:lnTo>
                <a:cubicBezTo>
                  <a:pt x="0" y="73920"/>
                  <a:pt x="73920" y="0"/>
                  <a:pt x="165106" y="0"/>
                </a:cubicBezTo>
                <a:close/>
              </a:path>
            </a:pathLst>
          </a:custGeom>
        </p:spPr>
        <p:txBody>
          <a:bodyPr wrap="square">
            <a:noAutofit/>
          </a:bodyPr>
          <a:lstStyle/>
          <a:p>
            <a:endParaRPr lang="en-US"/>
          </a:p>
        </p:txBody>
      </p:sp>
    </p:spTree>
    <p:extLst>
      <p:ext uri="{BB962C8B-B14F-4D97-AF65-F5344CB8AC3E}">
        <p14:creationId xmlns:p14="http://schemas.microsoft.com/office/powerpoint/2010/main" val="4294634729"/>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AEC9D52-18C1-F194-DF9D-C5C0B9F39CF6}"/>
              </a:ext>
            </a:extLst>
          </p:cNvPr>
          <p:cNvSpPr>
            <a:spLocks noGrp="1"/>
          </p:cNvSpPr>
          <p:nvPr>
            <p:ph type="pic" sz="quarter" idx="10"/>
          </p:nvPr>
        </p:nvSpPr>
        <p:spPr>
          <a:xfrm>
            <a:off x="518474" y="659876"/>
            <a:ext cx="4685183" cy="5538248"/>
          </a:xfrm>
          <a:custGeom>
            <a:avLst/>
            <a:gdLst>
              <a:gd name="connsiteX0" fmla="*/ 234119 w 4685183"/>
              <a:gd name="connsiteY0" fmla="*/ 0 h 5538248"/>
              <a:gd name="connsiteX1" fmla="*/ 4451064 w 4685183"/>
              <a:gd name="connsiteY1" fmla="*/ 0 h 5538248"/>
              <a:gd name="connsiteX2" fmla="*/ 4685183 w 4685183"/>
              <a:gd name="connsiteY2" fmla="*/ 234119 h 5538248"/>
              <a:gd name="connsiteX3" fmla="*/ 4685183 w 4685183"/>
              <a:gd name="connsiteY3" fmla="*/ 5304129 h 5538248"/>
              <a:gd name="connsiteX4" fmla="*/ 4451064 w 4685183"/>
              <a:gd name="connsiteY4" fmla="*/ 5538248 h 5538248"/>
              <a:gd name="connsiteX5" fmla="*/ 234119 w 4685183"/>
              <a:gd name="connsiteY5" fmla="*/ 5538248 h 5538248"/>
              <a:gd name="connsiteX6" fmla="*/ 0 w 4685183"/>
              <a:gd name="connsiteY6" fmla="*/ 5304129 h 5538248"/>
              <a:gd name="connsiteX7" fmla="*/ 0 w 4685183"/>
              <a:gd name="connsiteY7" fmla="*/ 234119 h 5538248"/>
              <a:gd name="connsiteX8" fmla="*/ 234119 w 4685183"/>
              <a:gd name="connsiteY8" fmla="*/ 0 h 553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85183" h="5538248">
                <a:moveTo>
                  <a:pt x="234119" y="0"/>
                </a:moveTo>
                <a:lnTo>
                  <a:pt x="4451064" y="0"/>
                </a:lnTo>
                <a:cubicBezTo>
                  <a:pt x="4580364" y="0"/>
                  <a:pt x="4685183" y="104819"/>
                  <a:pt x="4685183" y="234119"/>
                </a:cubicBezTo>
                <a:lnTo>
                  <a:pt x="4685183" y="5304129"/>
                </a:lnTo>
                <a:cubicBezTo>
                  <a:pt x="4685183" y="5433429"/>
                  <a:pt x="4580364" y="5538248"/>
                  <a:pt x="4451064" y="5538248"/>
                </a:cubicBezTo>
                <a:lnTo>
                  <a:pt x="234119" y="5538248"/>
                </a:lnTo>
                <a:cubicBezTo>
                  <a:pt x="104819" y="5538248"/>
                  <a:pt x="0" y="5433429"/>
                  <a:pt x="0" y="5304129"/>
                </a:cubicBezTo>
                <a:lnTo>
                  <a:pt x="0" y="234119"/>
                </a:lnTo>
                <a:cubicBezTo>
                  <a:pt x="0" y="104819"/>
                  <a:pt x="104819" y="0"/>
                  <a:pt x="234119" y="0"/>
                </a:cubicBezTo>
                <a:close/>
              </a:path>
            </a:pathLst>
          </a:custGeom>
        </p:spPr>
        <p:txBody>
          <a:bodyPr wrap="square">
            <a:noAutofit/>
          </a:bodyPr>
          <a:lstStyle/>
          <a:p>
            <a:endParaRPr lang="en-US"/>
          </a:p>
        </p:txBody>
      </p:sp>
    </p:spTree>
    <p:extLst>
      <p:ext uri="{BB962C8B-B14F-4D97-AF65-F5344CB8AC3E}">
        <p14:creationId xmlns:p14="http://schemas.microsoft.com/office/powerpoint/2010/main" val="3844780290"/>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6E2F7FB-FB7A-B71D-11C2-9D2283A1C09F}"/>
              </a:ext>
            </a:extLst>
          </p:cNvPr>
          <p:cNvSpPr>
            <a:spLocks noGrp="1"/>
          </p:cNvSpPr>
          <p:nvPr>
            <p:ph type="pic" sz="quarter" idx="10"/>
          </p:nvPr>
        </p:nvSpPr>
        <p:spPr>
          <a:xfrm>
            <a:off x="6095999" y="1034592"/>
            <a:ext cx="5471480" cy="4788816"/>
          </a:xfrm>
          <a:custGeom>
            <a:avLst/>
            <a:gdLst>
              <a:gd name="connsiteX0" fmla="*/ 166555 w 5471480"/>
              <a:gd name="connsiteY0" fmla="*/ 0 h 4788816"/>
              <a:gd name="connsiteX1" fmla="*/ 5304925 w 5471480"/>
              <a:gd name="connsiteY1" fmla="*/ 0 h 4788816"/>
              <a:gd name="connsiteX2" fmla="*/ 5471480 w 5471480"/>
              <a:gd name="connsiteY2" fmla="*/ 166555 h 4788816"/>
              <a:gd name="connsiteX3" fmla="*/ 5471480 w 5471480"/>
              <a:gd name="connsiteY3" fmla="*/ 4622261 h 4788816"/>
              <a:gd name="connsiteX4" fmla="*/ 5304925 w 5471480"/>
              <a:gd name="connsiteY4" fmla="*/ 4788816 h 4788816"/>
              <a:gd name="connsiteX5" fmla="*/ 166555 w 5471480"/>
              <a:gd name="connsiteY5" fmla="*/ 4788816 h 4788816"/>
              <a:gd name="connsiteX6" fmla="*/ 0 w 5471480"/>
              <a:gd name="connsiteY6" fmla="*/ 4622261 h 4788816"/>
              <a:gd name="connsiteX7" fmla="*/ 0 w 5471480"/>
              <a:gd name="connsiteY7" fmla="*/ 166555 h 4788816"/>
              <a:gd name="connsiteX8" fmla="*/ 166555 w 5471480"/>
              <a:gd name="connsiteY8" fmla="*/ 0 h 4788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471480" h="4788816">
                <a:moveTo>
                  <a:pt x="166555" y="0"/>
                </a:moveTo>
                <a:lnTo>
                  <a:pt x="5304925" y="0"/>
                </a:lnTo>
                <a:cubicBezTo>
                  <a:pt x="5396911" y="0"/>
                  <a:pt x="5471480" y="74569"/>
                  <a:pt x="5471480" y="166555"/>
                </a:cubicBezTo>
                <a:lnTo>
                  <a:pt x="5471480" y="4622261"/>
                </a:lnTo>
                <a:cubicBezTo>
                  <a:pt x="5471480" y="4714247"/>
                  <a:pt x="5396911" y="4788816"/>
                  <a:pt x="5304925" y="4788816"/>
                </a:cubicBezTo>
                <a:lnTo>
                  <a:pt x="166555" y="4788816"/>
                </a:lnTo>
                <a:cubicBezTo>
                  <a:pt x="74569" y="4788816"/>
                  <a:pt x="0" y="4714247"/>
                  <a:pt x="0" y="4622261"/>
                </a:cubicBezTo>
                <a:lnTo>
                  <a:pt x="0" y="166555"/>
                </a:lnTo>
                <a:cubicBezTo>
                  <a:pt x="0" y="74569"/>
                  <a:pt x="74569" y="0"/>
                  <a:pt x="16655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26281610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6E040DA-FBA7-1C0A-CC92-86F352B44B90}"/>
              </a:ext>
            </a:extLst>
          </p:cNvPr>
          <p:cNvSpPr>
            <a:spLocks noGrp="1"/>
          </p:cNvSpPr>
          <p:nvPr>
            <p:ph type="pic" sz="quarter" idx="10"/>
          </p:nvPr>
        </p:nvSpPr>
        <p:spPr>
          <a:xfrm>
            <a:off x="3195688" y="1166567"/>
            <a:ext cx="3139125" cy="4524866"/>
          </a:xfrm>
          <a:custGeom>
            <a:avLst/>
            <a:gdLst>
              <a:gd name="connsiteX0" fmla="*/ 193245 w 3139125"/>
              <a:gd name="connsiteY0" fmla="*/ 0 h 4524866"/>
              <a:gd name="connsiteX1" fmla="*/ 2945880 w 3139125"/>
              <a:gd name="connsiteY1" fmla="*/ 0 h 4524866"/>
              <a:gd name="connsiteX2" fmla="*/ 3139125 w 3139125"/>
              <a:gd name="connsiteY2" fmla="*/ 193245 h 4524866"/>
              <a:gd name="connsiteX3" fmla="*/ 3139125 w 3139125"/>
              <a:gd name="connsiteY3" fmla="*/ 4331621 h 4524866"/>
              <a:gd name="connsiteX4" fmla="*/ 2945880 w 3139125"/>
              <a:gd name="connsiteY4" fmla="*/ 4524866 h 4524866"/>
              <a:gd name="connsiteX5" fmla="*/ 193245 w 3139125"/>
              <a:gd name="connsiteY5" fmla="*/ 4524866 h 4524866"/>
              <a:gd name="connsiteX6" fmla="*/ 0 w 3139125"/>
              <a:gd name="connsiteY6" fmla="*/ 4331621 h 4524866"/>
              <a:gd name="connsiteX7" fmla="*/ 0 w 3139125"/>
              <a:gd name="connsiteY7" fmla="*/ 193245 h 4524866"/>
              <a:gd name="connsiteX8" fmla="*/ 193245 w 3139125"/>
              <a:gd name="connsiteY8" fmla="*/ 0 h 452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39125" h="4524866">
                <a:moveTo>
                  <a:pt x="193245" y="0"/>
                </a:moveTo>
                <a:lnTo>
                  <a:pt x="2945880" y="0"/>
                </a:lnTo>
                <a:cubicBezTo>
                  <a:pt x="3052606" y="0"/>
                  <a:pt x="3139125" y="86519"/>
                  <a:pt x="3139125" y="193245"/>
                </a:cubicBezTo>
                <a:lnTo>
                  <a:pt x="3139125" y="4331621"/>
                </a:lnTo>
                <a:cubicBezTo>
                  <a:pt x="3139125" y="4438347"/>
                  <a:pt x="3052606" y="4524866"/>
                  <a:pt x="2945880" y="4524866"/>
                </a:cubicBezTo>
                <a:lnTo>
                  <a:pt x="193245" y="4524866"/>
                </a:lnTo>
                <a:cubicBezTo>
                  <a:pt x="86519" y="4524866"/>
                  <a:pt x="0" y="4438347"/>
                  <a:pt x="0" y="4331621"/>
                </a:cubicBezTo>
                <a:lnTo>
                  <a:pt x="0" y="193245"/>
                </a:lnTo>
                <a:cubicBezTo>
                  <a:pt x="0" y="86519"/>
                  <a:pt x="86519" y="0"/>
                  <a:pt x="19324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249186353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6E040DA-FBA7-1C0A-CC92-86F352B44B90}"/>
              </a:ext>
            </a:extLst>
          </p:cNvPr>
          <p:cNvSpPr>
            <a:spLocks noGrp="1"/>
          </p:cNvSpPr>
          <p:nvPr>
            <p:ph type="pic" sz="quarter" idx="10"/>
          </p:nvPr>
        </p:nvSpPr>
        <p:spPr>
          <a:xfrm>
            <a:off x="5815063" y="1166567"/>
            <a:ext cx="3139125" cy="4524866"/>
          </a:xfrm>
          <a:custGeom>
            <a:avLst/>
            <a:gdLst>
              <a:gd name="connsiteX0" fmla="*/ 193245 w 3139125"/>
              <a:gd name="connsiteY0" fmla="*/ 0 h 4524866"/>
              <a:gd name="connsiteX1" fmla="*/ 2945880 w 3139125"/>
              <a:gd name="connsiteY1" fmla="*/ 0 h 4524866"/>
              <a:gd name="connsiteX2" fmla="*/ 3139125 w 3139125"/>
              <a:gd name="connsiteY2" fmla="*/ 193245 h 4524866"/>
              <a:gd name="connsiteX3" fmla="*/ 3139125 w 3139125"/>
              <a:gd name="connsiteY3" fmla="*/ 4331621 h 4524866"/>
              <a:gd name="connsiteX4" fmla="*/ 2945880 w 3139125"/>
              <a:gd name="connsiteY4" fmla="*/ 4524866 h 4524866"/>
              <a:gd name="connsiteX5" fmla="*/ 193245 w 3139125"/>
              <a:gd name="connsiteY5" fmla="*/ 4524866 h 4524866"/>
              <a:gd name="connsiteX6" fmla="*/ 0 w 3139125"/>
              <a:gd name="connsiteY6" fmla="*/ 4331621 h 4524866"/>
              <a:gd name="connsiteX7" fmla="*/ 0 w 3139125"/>
              <a:gd name="connsiteY7" fmla="*/ 193245 h 4524866"/>
              <a:gd name="connsiteX8" fmla="*/ 193245 w 3139125"/>
              <a:gd name="connsiteY8" fmla="*/ 0 h 4524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39125" h="4524866">
                <a:moveTo>
                  <a:pt x="193245" y="0"/>
                </a:moveTo>
                <a:lnTo>
                  <a:pt x="2945880" y="0"/>
                </a:lnTo>
                <a:cubicBezTo>
                  <a:pt x="3052606" y="0"/>
                  <a:pt x="3139125" y="86519"/>
                  <a:pt x="3139125" y="193245"/>
                </a:cubicBezTo>
                <a:lnTo>
                  <a:pt x="3139125" y="4331621"/>
                </a:lnTo>
                <a:cubicBezTo>
                  <a:pt x="3139125" y="4438347"/>
                  <a:pt x="3052606" y="4524866"/>
                  <a:pt x="2945880" y="4524866"/>
                </a:cubicBezTo>
                <a:lnTo>
                  <a:pt x="193245" y="4524866"/>
                </a:lnTo>
                <a:cubicBezTo>
                  <a:pt x="86519" y="4524866"/>
                  <a:pt x="0" y="4438347"/>
                  <a:pt x="0" y="4331621"/>
                </a:cubicBezTo>
                <a:lnTo>
                  <a:pt x="0" y="193245"/>
                </a:lnTo>
                <a:cubicBezTo>
                  <a:pt x="0" y="86519"/>
                  <a:pt x="86519" y="0"/>
                  <a:pt x="193245"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669172624"/>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Slide">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D31BFD07-E33D-41A2-8EBF-10097919086F}"/>
              </a:ext>
            </a:extLst>
          </p:cNvPr>
          <p:cNvSpPr>
            <a:spLocks noGrp="1"/>
          </p:cNvSpPr>
          <p:nvPr>
            <p:ph type="pic" sz="quarter" idx="10"/>
          </p:nvPr>
        </p:nvSpPr>
        <p:spPr>
          <a:xfrm>
            <a:off x="5849258" y="820057"/>
            <a:ext cx="5529749" cy="5217886"/>
          </a:xfrm>
          <a:custGeom>
            <a:avLst/>
            <a:gdLst>
              <a:gd name="connsiteX0" fmla="*/ 307438 w 5529749"/>
              <a:gd name="connsiteY0" fmla="*/ 0 h 5217886"/>
              <a:gd name="connsiteX1" fmla="*/ 5222311 w 5529749"/>
              <a:gd name="connsiteY1" fmla="*/ 0 h 5217886"/>
              <a:gd name="connsiteX2" fmla="*/ 5529749 w 5529749"/>
              <a:gd name="connsiteY2" fmla="*/ 307438 h 5217886"/>
              <a:gd name="connsiteX3" fmla="*/ 5529749 w 5529749"/>
              <a:gd name="connsiteY3" fmla="*/ 4910448 h 5217886"/>
              <a:gd name="connsiteX4" fmla="*/ 5222311 w 5529749"/>
              <a:gd name="connsiteY4" fmla="*/ 5217886 h 5217886"/>
              <a:gd name="connsiteX5" fmla="*/ 307438 w 5529749"/>
              <a:gd name="connsiteY5" fmla="*/ 5217886 h 5217886"/>
              <a:gd name="connsiteX6" fmla="*/ 0 w 5529749"/>
              <a:gd name="connsiteY6" fmla="*/ 4910448 h 5217886"/>
              <a:gd name="connsiteX7" fmla="*/ 0 w 5529749"/>
              <a:gd name="connsiteY7" fmla="*/ 307438 h 5217886"/>
              <a:gd name="connsiteX8" fmla="*/ 307438 w 5529749"/>
              <a:gd name="connsiteY8" fmla="*/ 0 h 5217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29749" h="5217886">
                <a:moveTo>
                  <a:pt x="307438" y="0"/>
                </a:moveTo>
                <a:lnTo>
                  <a:pt x="5222311" y="0"/>
                </a:lnTo>
                <a:cubicBezTo>
                  <a:pt x="5392104" y="0"/>
                  <a:pt x="5529749" y="137645"/>
                  <a:pt x="5529749" y="307438"/>
                </a:cubicBezTo>
                <a:lnTo>
                  <a:pt x="5529749" y="4910448"/>
                </a:lnTo>
                <a:cubicBezTo>
                  <a:pt x="5529749" y="5080241"/>
                  <a:pt x="5392104" y="5217886"/>
                  <a:pt x="5222311" y="5217886"/>
                </a:cubicBezTo>
                <a:lnTo>
                  <a:pt x="307438" y="5217886"/>
                </a:lnTo>
                <a:cubicBezTo>
                  <a:pt x="137645" y="5217886"/>
                  <a:pt x="0" y="5080241"/>
                  <a:pt x="0" y="4910448"/>
                </a:cubicBezTo>
                <a:lnTo>
                  <a:pt x="0" y="307438"/>
                </a:lnTo>
                <a:cubicBezTo>
                  <a:pt x="0" y="137645"/>
                  <a:pt x="137645" y="0"/>
                  <a:pt x="307438"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422579497"/>
      </p:ext>
    </p:extLst>
  </p:cSld>
  <p:clrMapOvr>
    <a:masterClrMapping/>
  </p:clrMapOvr>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3101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189" userDrawn="1">
          <p15:clr>
            <a:srgbClr val="A4A3A4"/>
          </p15:clr>
        </p15:guide>
        <p15:guide id="4" pos="7491" userDrawn="1">
          <p15:clr>
            <a:srgbClr val="A4A3A4"/>
          </p15:clr>
        </p15:guide>
        <p15:guide id="5" orient="horz" pos="187" userDrawn="1">
          <p15:clr>
            <a:srgbClr val="A4A3A4"/>
          </p15:clr>
        </p15:guide>
        <p15:guide id="6" orient="horz" pos="4133"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png"/><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png"/><Relationship Id="rId4" Type="http://schemas.openxmlformats.org/officeDocument/2006/relationships/image" Target="../media/image3.jpeg"/></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chart" Target="../charts/chart4.xml"/><Relationship Id="rId3" Type="http://schemas.openxmlformats.org/officeDocument/2006/relationships/image" Target="../media/image3.jpeg"/><Relationship Id="rId7" Type="http://schemas.openxmlformats.org/officeDocument/2006/relationships/chart" Target="../charts/chart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chart" Target="../charts/chart2.xml"/><Relationship Id="rId5" Type="http://schemas.openxmlformats.org/officeDocument/2006/relationships/chart" Target="../charts/chart1.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svg"/><Relationship Id="rId2" Type="http://schemas.openxmlformats.org/officeDocument/2006/relationships/image" Target="../media/image21.jpe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3.jpeg"/></Relationships>
</file>

<file path=ppt/slides/_rels/slide1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 Id="rId5" Type="http://schemas.openxmlformats.org/officeDocument/2006/relationships/image" Target="../media/image23.png"/><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6.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svg"/><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8.jpe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png"/><Relationship Id="rId5" Type="http://schemas.openxmlformats.org/officeDocument/2006/relationships/image" Target="../media/image3.jpeg"/><Relationship Id="rId10" Type="http://schemas.openxmlformats.org/officeDocument/2006/relationships/image" Target="../media/image12.svg"/><Relationship Id="rId4" Type="http://schemas.openxmlformats.org/officeDocument/2006/relationships/image" Target="../media/image2.png"/><Relationship Id="rId9"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5.svg"/><Relationship Id="rId2" Type="http://schemas.openxmlformats.org/officeDocument/2006/relationships/image" Target="../media/image13.jpeg"/><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16.jpg"/><Relationship Id="rId5" Type="http://schemas.openxmlformats.org/officeDocument/2006/relationships/image" Target="../media/image1.png"/><Relationship Id="rId4" Type="http://schemas.openxmlformats.org/officeDocument/2006/relationships/image" Target="../media/image3.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17.jpeg"/><Relationship Id="rId5" Type="http://schemas.openxmlformats.org/officeDocument/2006/relationships/image" Target="../media/image1.pn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8" Type="http://schemas.openxmlformats.org/officeDocument/2006/relationships/image" Target="../media/image20.svg"/><Relationship Id="rId3" Type="http://schemas.openxmlformats.org/officeDocument/2006/relationships/image" Target="../media/image18.jpg"/><Relationship Id="rId7" Type="http://schemas.openxmlformats.org/officeDocument/2006/relationships/image" Target="../media/image19.png"/><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image" Target="../media/image3.jpe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B009ED-04EF-F865-B45C-ABB69C94232F}"/>
              </a:ext>
            </a:extLst>
          </p:cNvPr>
          <p:cNvPicPr>
            <a:picLocks noChangeAspect="1"/>
          </p:cNvPicPr>
          <p:nvPr/>
        </p:nvPicPr>
        <p:blipFill>
          <a:blip r:embed="rId2"/>
          <a:stretch>
            <a:fillRect/>
          </a:stretch>
        </p:blipFill>
        <p:spPr>
          <a:xfrm>
            <a:off x="600075" y="732625"/>
            <a:ext cx="10991850" cy="2355876"/>
          </a:xfrm>
          <a:prstGeom prst="roundRect">
            <a:avLst>
              <a:gd name="adj" fmla="val 5773"/>
            </a:avLst>
          </a:prstGeom>
        </p:spPr>
      </p:pic>
      <p:sp>
        <p:nvSpPr>
          <p:cNvPr id="8" name="TextBox 7">
            <a:extLst>
              <a:ext uri="{FF2B5EF4-FFF2-40B4-BE49-F238E27FC236}">
                <a16:creationId xmlns:a16="http://schemas.microsoft.com/office/drawing/2014/main" id="{29D702AE-871E-DFD6-F63A-EB6A9C3EC786}"/>
              </a:ext>
            </a:extLst>
          </p:cNvPr>
          <p:cNvSpPr txBox="1"/>
          <p:nvPr/>
        </p:nvSpPr>
        <p:spPr>
          <a:xfrm>
            <a:off x="740229" y="3209447"/>
            <a:ext cx="10771414" cy="1958485"/>
          </a:xfrm>
          <a:prstGeom prst="rect">
            <a:avLst/>
          </a:prstGeom>
          <a:noFill/>
        </p:spPr>
        <p:txBody>
          <a:bodyPr wrap="square">
            <a:spAutoFit/>
          </a:bodyPr>
          <a:lstStyle/>
          <a:p>
            <a:pPr>
              <a:lnSpc>
                <a:spcPct val="150000"/>
              </a:lnSpc>
            </a:pPr>
            <a:r>
              <a:rPr lang="en-US" sz="2800" dirty="0">
                <a:solidFill>
                  <a:schemeClr val="accent1"/>
                </a:solidFill>
                <a:latin typeface="Montserrat SemiBold" pitchFamily="2" charset="0"/>
              </a:rPr>
              <a:t>Large Language Model Powered Agentic Framework for Cholera Risk Prediction with Explainable ML and Statistical Insights</a:t>
            </a:r>
          </a:p>
        </p:txBody>
      </p:sp>
      <p:grpSp>
        <p:nvGrpSpPr>
          <p:cNvPr id="12" name="Group 11">
            <a:extLst>
              <a:ext uri="{FF2B5EF4-FFF2-40B4-BE49-F238E27FC236}">
                <a16:creationId xmlns:a16="http://schemas.microsoft.com/office/drawing/2014/main" id="{16B58779-C34E-AE3B-3761-30D5A32A0DD9}"/>
              </a:ext>
            </a:extLst>
          </p:cNvPr>
          <p:cNvGrpSpPr/>
          <p:nvPr/>
        </p:nvGrpSpPr>
        <p:grpSpPr>
          <a:xfrm>
            <a:off x="868135" y="5414322"/>
            <a:ext cx="3269343" cy="800219"/>
            <a:chOff x="876300" y="4892040"/>
            <a:chExt cx="3269343" cy="800219"/>
          </a:xfrm>
        </p:grpSpPr>
        <p:sp>
          <p:nvSpPr>
            <p:cNvPr id="9" name="TextBox 8">
              <a:extLst>
                <a:ext uri="{FF2B5EF4-FFF2-40B4-BE49-F238E27FC236}">
                  <a16:creationId xmlns:a16="http://schemas.microsoft.com/office/drawing/2014/main" id="{E4D166DA-D778-85D7-202B-7E39018D6807}"/>
                </a:ext>
              </a:extLst>
            </p:cNvPr>
            <p:cNvSpPr txBox="1"/>
            <p:nvPr/>
          </p:nvSpPr>
          <p:spPr>
            <a:xfrm>
              <a:off x="1083129" y="4892040"/>
              <a:ext cx="3062514" cy="800219"/>
            </a:xfrm>
            <a:prstGeom prst="rect">
              <a:avLst/>
            </a:prstGeom>
            <a:noFill/>
          </p:spPr>
          <p:txBody>
            <a:bodyPr wrap="square">
              <a:spAutoFit/>
            </a:bodyPr>
            <a:lstStyle/>
            <a:p>
              <a:pPr>
                <a:spcBef>
                  <a:spcPts val="1200"/>
                </a:spcBef>
              </a:pPr>
              <a:r>
                <a:rPr lang="en-US" b="1" dirty="0">
                  <a:solidFill>
                    <a:schemeClr val="accent2"/>
                  </a:solidFill>
                  <a:latin typeface="+mj-lt"/>
                </a:rPr>
                <a:t>Paul Jideani</a:t>
              </a:r>
            </a:p>
            <a:p>
              <a:pPr>
                <a:spcBef>
                  <a:spcPts val="1200"/>
                </a:spcBef>
              </a:pPr>
              <a:r>
                <a:rPr lang="en-US" b="1" dirty="0" err="1">
                  <a:solidFill>
                    <a:schemeClr val="accent2"/>
                  </a:solidFill>
                  <a:latin typeface="+mj-lt"/>
                </a:rPr>
                <a:t>Aurona</a:t>
              </a:r>
              <a:r>
                <a:rPr lang="en-US" b="1" dirty="0">
                  <a:solidFill>
                    <a:schemeClr val="accent2"/>
                  </a:solidFill>
                  <a:latin typeface="+mj-lt"/>
                </a:rPr>
                <a:t> Gerber</a:t>
              </a:r>
            </a:p>
          </p:txBody>
        </p:sp>
        <p:cxnSp>
          <p:nvCxnSpPr>
            <p:cNvPr id="11" name="Straight Connector 10">
              <a:extLst>
                <a:ext uri="{FF2B5EF4-FFF2-40B4-BE49-F238E27FC236}">
                  <a16:creationId xmlns:a16="http://schemas.microsoft.com/office/drawing/2014/main" id="{746AFEBA-1D64-8B3B-73B9-058157E4C8B2}"/>
                </a:ext>
              </a:extLst>
            </p:cNvPr>
            <p:cNvCxnSpPr>
              <a:cxnSpLocks/>
            </p:cNvCxnSpPr>
            <p:nvPr/>
          </p:nvCxnSpPr>
          <p:spPr>
            <a:xfrm>
              <a:off x="876300" y="4907375"/>
              <a:ext cx="0" cy="707995"/>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FE75CCEB-566E-A916-462B-E1338EE25816}"/>
              </a:ext>
            </a:extLst>
          </p:cNvPr>
          <p:cNvGrpSpPr/>
          <p:nvPr/>
        </p:nvGrpSpPr>
        <p:grpSpPr>
          <a:xfrm>
            <a:off x="9228092" y="5111189"/>
            <a:ext cx="2386965" cy="1209675"/>
            <a:chOff x="9204960" y="4970859"/>
            <a:chExt cx="2386965" cy="1209675"/>
          </a:xfrm>
        </p:grpSpPr>
        <p:sp>
          <p:nvSpPr>
            <p:cNvPr id="13" name="Rectangle: Rounded Corners 12">
              <a:extLst>
                <a:ext uri="{FF2B5EF4-FFF2-40B4-BE49-F238E27FC236}">
                  <a16:creationId xmlns:a16="http://schemas.microsoft.com/office/drawing/2014/main" id="{BE08CD81-3A43-C74D-F913-A2821A5DC2D2}"/>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3B00E13D-D644-62B1-F4F9-12B3938011F7}"/>
                </a:ext>
              </a:extLst>
            </p:cNvPr>
            <p:cNvGrpSpPr/>
            <p:nvPr/>
          </p:nvGrpSpPr>
          <p:grpSpPr>
            <a:xfrm>
              <a:off x="9363553" y="5092456"/>
              <a:ext cx="2069779" cy="966481"/>
              <a:chOff x="9381992" y="5098474"/>
              <a:chExt cx="2069779" cy="966481"/>
            </a:xfrm>
          </p:grpSpPr>
          <p:pic>
            <p:nvPicPr>
              <p:cNvPr id="14" name="Picture 4" descr="Home | UWC">
                <a:extLst>
                  <a:ext uri="{FF2B5EF4-FFF2-40B4-BE49-F238E27FC236}">
                    <a16:creationId xmlns:a16="http://schemas.microsoft.com/office/drawing/2014/main" id="{D6201283-E3D7-57F5-594C-9C26A198D2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Stellenbosch University (SU)">
                <a:extLst>
                  <a:ext uri="{FF2B5EF4-FFF2-40B4-BE49-F238E27FC236}">
                    <a16:creationId xmlns:a16="http://schemas.microsoft.com/office/drawing/2014/main" id="{5C0DDEB4-6A0B-CAE9-7A73-FD54E42DC6C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E9B9C6AC-9BA7-0B7D-8101-4BB0956F9E40}"/>
                  </a:ext>
                </a:extLst>
              </p:cNvPr>
              <p:cNvPicPr>
                <a:picLocks noChangeAspect="1"/>
              </p:cNvPicPr>
              <p:nvPr/>
            </p:nvPicPr>
            <p:blipFill>
              <a:blip r:embed="rId2"/>
              <a:srcRect l="63288" t="3373" r="11254" b="78156"/>
              <a:stretch>
                <a:fillRect/>
              </a:stretch>
            </p:blipFill>
            <p:spPr>
              <a:xfrm>
                <a:off x="9381992" y="5098474"/>
                <a:ext cx="2069779" cy="321866"/>
              </a:xfrm>
              <a:prstGeom prst="roundRect">
                <a:avLst>
                  <a:gd name="adj" fmla="val 5773"/>
                </a:avLst>
              </a:prstGeom>
            </p:spPr>
          </p:pic>
        </p:grpSp>
      </p:grpSp>
    </p:spTree>
    <p:extLst>
      <p:ext uri="{BB962C8B-B14F-4D97-AF65-F5344CB8AC3E}">
        <p14:creationId xmlns:p14="http://schemas.microsoft.com/office/powerpoint/2010/main" val="35578820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C162E-B2F3-74CF-54FD-BAB3130159E2}"/>
            </a:ext>
          </a:extLst>
        </p:cNvPr>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461DF337-AFFE-5B10-47FA-7924CD4054F9}"/>
              </a:ext>
            </a:extLst>
          </p:cNvPr>
          <p:cNvSpPr/>
          <p:nvPr/>
        </p:nvSpPr>
        <p:spPr>
          <a:xfrm>
            <a:off x="300038" y="5067300"/>
            <a:ext cx="11591926" cy="1790700"/>
          </a:xfrm>
          <a:prstGeom prst="round2SameRect">
            <a:avLst>
              <a:gd name="adj1" fmla="val 2730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AD1CC9B4-45D8-F0D4-90D4-689D11471F47}"/>
              </a:ext>
            </a:extLst>
          </p:cNvPr>
          <p:cNvSpPr/>
          <p:nvPr/>
        </p:nvSpPr>
        <p:spPr>
          <a:xfrm>
            <a:off x="752475" y="1452770"/>
            <a:ext cx="10687050" cy="4948030"/>
          </a:xfrm>
          <a:prstGeom prst="roundRect">
            <a:avLst>
              <a:gd name="adj" fmla="val 407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D990B6DB-5ED4-8F5F-FFE2-A2370F6B2CCD}"/>
              </a:ext>
            </a:extLst>
          </p:cNvPr>
          <p:cNvGrpSpPr/>
          <p:nvPr/>
        </p:nvGrpSpPr>
        <p:grpSpPr>
          <a:xfrm>
            <a:off x="10543593" y="119322"/>
            <a:ext cx="1511248" cy="780941"/>
            <a:chOff x="9204960" y="4970859"/>
            <a:chExt cx="2386965" cy="1209675"/>
          </a:xfrm>
        </p:grpSpPr>
        <p:sp>
          <p:nvSpPr>
            <p:cNvPr id="94" name="Rectangle: Rounded Corners 93">
              <a:extLst>
                <a:ext uri="{FF2B5EF4-FFF2-40B4-BE49-F238E27FC236}">
                  <a16:creationId xmlns:a16="http://schemas.microsoft.com/office/drawing/2014/main" id="{AACD48EB-09DE-0D1F-DA57-2B08C0498EA7}"/>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FAE6E0A7-EE75-CBA8-09AD-5D83C6C85987}"/>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4772C937-A90B-4B5D-8DFF-04A0B663DA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9F697343-25F2-5669-7BE2-5A36055A13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C30E6E34-78E0-AA2F-B714-0B2368FB969C}"/>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20C253B2-E517-6554-0BD6-F3D6842EAF8C}"/>
              </a:ext>
            </a:extLst>
          </p:cNvPr>
          <p:cNvSpPr txBox="1"/>
          <p:nvPr/>
        </p:nvSpPr>
        <p:spPr>
          <a:xfrm>
            <a:off x="2449390" y="699303"/>
            <a:ext cx="7293220" cy="523220"/>
          </a:xfrm>
          <a:prstGeom prst="rect">
            <a:avLst/>
          </a:prstGeom>
          <a:noFill/>
        </p:spPr>
        <p:txBody>
          <a:bodyPr wrap="square">
            <a:spAutoFit/>
          </a:bodyPr>
          <a:lstStyle/>
          <a:p>
            <a:pPr algn="ctr"/>
            <a:r>
              <a:rPr lang="en-US" sz="2800" dirty="0">
                <a:solidFill>
                  <a:schemeClr val="accent1"/>
                </a:solidFill>
                <a:latin typeface="Montserrat SemiBold" pitchFamily="2" charset="0"/>
              </a:rPr>
              <a:t>Methodology – LLM Framework</a:t>
            </a:r>
          </a:p>
        </p:txBody>
      </p:sp>
      <p:grpSp>
        <p:nvGrpSpPr>
          <p:cNvPr id="70" name="Group 69">
            <a:extLst>
              <a:ext uri="{FF2B5EF4-FFF2-40B4-BE49-F238E27FC236}">
                <a16:creationId xmlns:a16="http://schemas.microsoft.com/office/drawing/2014/main" id="{97760DA4-B471-92F5-3744-6BAAFE52BE0A}"/>
              </a:ext>
            </a:extLst>
          </p:cNvPr>
          <p:cNvGrpSpPr/>
          <p:nvPr/>
        </p:nvGrpSpPr>
        <p:grpSpPr>
          <a:xfrm>
            <a:off x="1185346" y="2279972"/>
            <a:ext cx="2281287" cy="3293626"/>
            <a:chOff x="1231939" y="2192359"/>
            <a:chExt cx="2281287" cy="3293626"/>
          </a:xfrm>
        </p:grpSpPr>
        <p:sp>
          <p:nvSpPr>
            <p:cNvPr id="5" name="Rectangle: Rounded Corners 4">
              <a:extLst>
                <a:ext uri="{FF2B5EF4-FFF2-40B4-BE49-F238E27FC236}">
                  <a16:creationId xmlns:a16="http://schemas.microsoft.com/office/drawing/2014/main" id="{081C8002-299B-EB52-2899-49E10B9AB798}"/>
                </a:ext>
              </a:extLst>
            </p:cNvPr>
            <p:cNvSpPr/>
            <p:nvPr/>
          </p:nvSpPr>
          <p:spPr>
            <a:xfrm>
              <a:off x="1231939" y="2192359"/>
              <a:ext cx="2281287" cy="3293626"/>
            </a:xfrm>
            <a:prstGeom prst="roundRect">
              <a:avLst>
                <a:gd name="adj" fmla="val 59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E97876BD-7A1E-6CA1-DC85-8E0A43991E0C}"/>
                </a:ext>
              </a:extLst>
            </p:cNvPr>
            <p:cNvSpPr txBox="1"/>
            <p:nvPr/>
          </p:nvSpPr>
          <p:spPr>
            <a:xfrm>
              <a:off x="1442685" y="2360570"/>
              <a:ext cx="1859794" cy="261610"/>
            </a:xfrm>
            <a:prstGeom prst="rect">
              <a:avLst/>
            </a:prstGeom>
            <a:noFill/>
          </p:spPr>
          <p:txBody>
            <a:bodyPr wrap="square">
              <a:spAutoFit/>
            </a:bodyPr>
            <a:lstStyle/>
            <a:p>
              <a:pPr algn="ctr"/>
              <a:r>
                <a:rPr lang="en-US" sz="1100" dirty="0">
                  <a:solidFill>
                    <a:schemeClr val="accent1"/>
                  </a:solidFill>
                  <a:latin typeface="Montserrat SemiBold" pitchFamily="2" charset="0"/>
                </a:rPr>
                <a:t>Data Sources</a:t>
              </a:r>
            </a:p>
          </p:txBody>
        </p:sp>
        <p:grpSp>
          <p:nvGrpSpPr>
            <p:cNvPr id="65" name="Group 64">
              <a:extLst>
                <a:ext uri="{FF2B5EF4-FFF2-40B4-BE49-F238E27FC236}">
                  <a16:creationId xmlns:a16="http://schemas.microsoft.com/office/drawing/2014/main" id="{3ECF2F74-3D63-87E5-CCE1-D421A2E754B4}"/>
                </a:ext>
              </a:extLst>
            </p:cNvPr>
            <p:cNvGrpSpPr/>
            <p:nvPr/>
          </p:nvGrpSpPr>
          <p:grpSpPr>
            <a:xfrm>
              <a:off x="1378054" y="2780907"/>
              <a:ext cx="1989057" cy="2528395"/>
              <a:chOff x="1451728" y="2780907"/>
              <a:chExt cx="1989057" cy="2528395"/>
            </a:xfrm>
          </p:grpSpPr>
          <p:sp>
            <p:nvSpPr>
              <p:cNvPr id="19" name="Rectangle: Rounded Corners 18">
                <a:extLst>
                  <a:ext uri="{FF2B5EF4-FFF2-40B4-BE49-F238E27FC236}">
                    <a16:creationId xmlns:a16="http://schemas.microsoft.com/office/drawing/2014/main" id="{28DC3622-1A44-A8E0-64C0-2753DC7BEA4C}"/>
                  </a:ext>
                </a:extLst>
              </p:cNvPr>
              <p:cNvSpPr/>
              <p:nvPr/>
            </p:nvSpPr>
            <p:spPr>
              <a:xfrm>
                <a:off x="1451728" y="2780907"/>
                <a:ext cx="198905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81D45D4B-3EC8-43EF-62CB-31F976631DFE}"/>
                  </a:ext>
                </a:extLst>
              </p:cNvPr>
              <p:cNvSpPr/>
              <p:nvPr/>
            </p:nvSpPr>
            <p:spPr>
              <a:xfrm>
                <a:off x="1451728" y="3302241"/>
                <a:ext cx="198905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Rounded Corners 22">
                <a:extLst>
                  <a:ext uri="{FF2B5EF4-FFF2-40B4-BE49-F238E27FC236}">
                    <a16:creationId xmlns:a16="http://schemas.microsoft.com/office/drawing/2014/main" id="{60217C82-10BF-20C3-C56F-00141F0C3D91}"/>
                  </a:ext>
                </a:extLst>
              </p:cNvPr>
              <p:cNvSpPr/>
              <p:nvPr/>
            </p:nvSpPr>
            <p:spPr>
              <a:xfrm>
                <a:off x="1451728" y="3823575"/>
                <a:ext cx="198905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a16="http://schemas.microsoft.com/office/drawing/2014/main" id="{C7B9DCC5-A18D-9202-012E-152E19664D2E}"/>
                  </a:ext>
                </a:extLst>
              </p:cNvPr>
              <p:cNvSpPr/>
              <p:nvPr/>
            </p:nvSpPr>
            <p:spPr>
              <a:xfrm>
                <a:off x="1451728" y="4344909"/>
                <a:ext cx="198905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BF38BCD4-C46E-806C-0166-D8D771EF0A2E}"/>
                  </a:ext>
                </a:extLst>
              </p:cNvPr>
              <p:cNvSpPr/>
              <p:nvPr/>
            </p:nvSpPr>
            <p:spPr>
              <a:xfrm>
                <a:off x="1451728" y="4866242"/>
                <a:ext cx="198905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F7BE2275-B8CE-721F-38BD-721A4CBD08BA}"/>
                  </a:ext>
                </a:extLst>
              </p:cNvPr>
              <p:cNvSpPr txBox="1"/>
              <p:nvPr/>
            </p:nvSpPr>
            <p:spPr>
              <a:xfrm>
                <a:off x="1451729" y="2902410"/>
                <a:ext cx="1989056" cy="200055"/>
              </a:xfrm>
              <a:prstGeom prst="rect">
                <a:avLst/>
              </a:prstGeom>
              <a:noFill/>
            </p:spPr>
            <p:txBody>
              <a:bodyPr wrap="square">
                <a:spAutoFit/>
              </a:bodyPr>
              <a:lstStyle/>
              <a:p>
                <a:pPr algn="ctr"/>
                <a:r>
                  <a:rPr lang="en-US" sz="700" dirty="0" err="1">
                    <a:solidFill>
                      <a:schemeClr val="tx1">
                        <a:lumMod val="75000"/>
                        <a:lumOff val="25000"/>
                      </a:schemeClr>
                    </a:solidFill>
                  </a:rPr>
                  <a:t>pearson_corr-matrix.csV</a:t>
                </a:r>
                <a:endParaRPr lang="en-US" sz="700" dirty="0">
                  <a:solidFill>
                    <a:schemeClr val="tx1">
                      <a:lumMod val="75000"/>
                      <a:lumOff val="25000"/>
                    </a:schemeClr>
                  </a:solidFill>
                </a:endParaRPr>
              </a:p>
            </p:txBody>
          </p:sp>
          <p:sp>
            <p:nvSpPr>
              <p:cNvPr id="45" name="TextBox 44">
                <a:extLst>
                  <a:ext uri="{FF2B5EF4-FFF2-40B4-BE49-F238E27FC236}">
                    <a16:creationId xmlns:a16="http://schemas.microsoft.com/office/drawing/2014/main" id="{213982BA-5EA8-AE15-B1FC-FF142D8EA523}"/>
                  </a:ext>
                </a:extLst>
              </p:cNvPr>
              <p:cNvSpPr txBox="1"/>
              <p:nvPr/>
            </p:nvSpPr>
            <p:spPr>
              <a:xfrm>
                <a:off x="1451729" y="3423744"/>
                <a:ext cx="1989056" cy="200055"/>
              </a:xfrm>
              <a:prstGeom prst="rect">
                <a:avLst/>
              </a:prstGeom>
              <a:noFill/>
            </p:spPr>
            <p:txBody>
              <a:bodyPr wrap="square">
                <a:spAutoFit/>
              </a:bodyPr>
              <a:lstStyle/>
              <a:p>
                <a:pPr algn="ctr"/>
                <a:r>
                  <a:rPr lang="en-US" sz="700" dirty="0" err="1">
                    <a:solidFill>
                      <a:schemeClr val="tx1">
                        <a:lumMod val="75000"/>
                        <a:lumOff val="25000"/>
                      </a:schemeClr>
                    </a:solidFill>
                  </a:rPr>
                  <a:t>spearman_corr_matrix.csV</a:t>
                </a:r>
                <a:endParaRPr lang="en-US" sz="700" dirty="0">
                  <a:solidFill>
                    <a:schemeClr val="tx1">
                      <a:lumMod val="75000"/>
                      <a:lumOff val="25000"/>
                    </a:schemeClr>
                  </a:solidFill>
                </a:endParaRPr>
              </a:p>
            </p:txBody>
          </p:sp>
          <p:sp>
            <p:nvSpPr>
              <p:cNvPr id="46" name="TextBox 45">
                <a:extLst>
                  <a:ext uri="{FF2B5EF4-FFF2-40B4-BE49-F238E27FC236}">
                    <a16:creationId xmlns:a16="http://schemas.microsoft.com/office/drawing/2014/main" id="{E69A2F6D-9AB8-FDF5-E1E6-D6058D6DF0C1}"/>
                  </a:ext>
                </a:extLst>
              </p:cNvPr>
              <p:cNvSpPr txBox="1"/>
              <p:nvPr/>
            </p:nvSpPr>
            <p:spPr>
              <a:xfrm>
                <a:off x="1451729" y="3945078"/>
                <a:ext cx="1989056" cy="200055"/>
              </a:xfrm>
              <a:prstGeom prst="rect">
                <a:avLst/>
              </a:prstGeom>
              <a:noFill/>
            </p:spPr>
            <p:txBody>
              <a:bodyPr wrap="square">
                <a:spAutoFit/>
              </a:bodyPr>
              <a:lstStyle/>
              <a:p>
                <a:pPr algn="ctr"/>
                <a:r>
                  <a:rPr lang="en-US" sz="700" dirty="0">
                    <a:solidFill>
                      <a:schemeClr val="tx1">
                        <a:lumMod val="75000"/>
                        <a:lumOff val="25000"/>
                      </a:schemeClr>
                    </a:solidFill>
                  </a:rPr>
                  <a:t>feature_importance_comparison.csv</a:t>
                </a:r>
              </a:p>
            </p:txBody>
          </p:sp>
          <p:sp>
            <p:nvSpPr>
              <p:cNvPr id="50" name="TextBox 49">
                <a:extLst>
                  <a:ext uri="{FF2B5EF4-FFF2-40B4-BE49-F238E27FC236}">
                    <a16:creationId xmlns:a16="http://schemas.microsoft.com/office/drawing/2014/main" id="{68956E7C-38A8-C8DA-2F62-564FE65555CA}"/>
                  </a:ext>
                </a:extLst>
              </p:cNvPr>
              <p:cNvSpPr txBox="1"/>
              <p:nvPr/>
            </p:nvSpPr>
            <p:spPr>
              <a:xfrm>
                <a:off x="1451729" y="4466412"/>
                <a:ext cx="1989056" cy="200055"/>
              </a:xfrm>
              <a:prstGeom prst="rect">
                <a:avLst/>
              </a:prstGeom>
              <a:noFill/>
            </p:spPr>
            <p:txBody>
              <a:bodyPr wrap="square">
                <a:spAutoFit/>
              </a:bodyPr>
              <a:lstStyle/>
              <a:p>
                <a:pPr algn="ctr"/>
                <a:r>
                  <a:rPr lang="en-US" sz="700" dirty="0">
                    <a:solidFill>
                      <a:schemeClr val="tx1">
                        <a:lumMod val="75000"/>
                        <a:lumOff val="25000"/>
                      </a:schemeClr>
                    </a:solidFill>
                  </a:rPr>
                  <a:t>model_performance_comparsion.csv</a:t>
                </a:r>
              </a:p>
            </p:txBody>
          </p:sp>
          <p:sp>
            <p:nvSpPr>
              <p:cNvPr id="63" name="TextBox 62">
                <a:extLst>
                  <a:ext uri="{FF2B5EF4-FFF2-40B4-BE49-F238E27FC236}">
                    <a16:creationId xmlns:a16="http://schemas.microsoft.com/office/drawing/2014/main" id="{4F7667FD-10C3-A5BF-9346-4F9600139F62}"/>
                  </a:ext>
                </a:extLst>
              </p:cNvPr>
              <p:cNvSpPr txBox="1"/>
              <p:nvPr/>
            </p:nvSpPr>
            <p:spPr>
              <a:xfrm>
                <a:off x="1451728" y="4987745"/>
                <a:ext cx="1989056" cy="200055"/>
              </a:xfrm>
              <a:prstGeom prst="rect">
                <a:avLst/>
              </a:prstGeom>
              <a:noFill/>
            </p:spPr>
            <p:txBody>
              <a:bodyPr wrap="square">
                <a:spAutoFit/>
              </a:bodyPr>
              <a:lstStyle/>
              <a:p>
                <a:pPr algn="ctr"/>
                <a:r>
                  <a:rPr lang="en-US" sz="700" dirty="0">
                    <a:solidFill>
                      <a:schemeClr val="tx1">
                        <a:lumMod val="75000"/>
                        <a:lumOff val="25000"/>
                      </a:schemeClr>
                    </a:solidFill>
                  </a:rPr>
                  <a:t>linear_regression_coefficients.csv</a:t>
                </a:r>
              </a:p>
            </p:txBody>
          </p:sp>
        </p:grpSp>
      </p:grpSp>
      <p:grpSp>
        <p:nvGrpSpPr>
          <p:cNvPr id="161" name="Group 160">
            <a:extLst>
              <a:ext uri="{FF2B5EF4-FFF2-40B4-BE49-F238E27FC236}">
                <a16:creationId xmlns:a16="http://schemas.microsoft.com/office/drawing/2014/main" id="{88AE4A13-3F17-3D49-45F2-882FEEE19809}"/>
              </a:ext>
            </a:extLst>
          </p:cNvPr>
          <p:cNvGrpSpPr/>
          <p:nvPr/>
        </p:nvGrpSpPr>
        <p:grpSpPr>
          <a:xfrm>
            <a:off x="4240976" y="1915195"/>
            <a:ext cx="2995668" cy="4023180"/>
            <a:chOff x="3914179" y="2064009"/>
            <a:chExt cx="2995668" cy="4023180"/>
          </a:xfrm>
        </p:grpSpPr>
        <p:sp>
          <p:nvSpPr>
            <p:cNvPr id="75" name="Rectangle: Rounded Corners 74">
              <a:extLst>
                <a:ext uri="{FF2B5EF4-FFF2-40B4-BE49-F238E27FC236}">
                  <a16:creationId xmlns:a16="http://schemas.microsoft.com/office/drawing/2014/main" id="{4FE5508D-3ECF-48A0-0930-1F7D990C1D9E}"/>
                </a:ext>
              </a:extLst>
            </p:cNvPr>
            <p:cNvSpPr/>
            <p:nvPr/>
          </p:nvSpPr>
          <p:spPr>
            <a:xfrm>
              <a:off x="3914179" y="2064009"/>
              <a:ext cx="2995668" cy="4023180"/>
            </a:xfrm>
            <a:prstGeom prst="roundRect">
              <a:avLst>
                <a:gd name="adj" fmla="val 59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TextBox 75">
              <a:extLst>
                <a:ext uri="{FF2B5EF4-FFF2-40B4-BE49-F238E27FC236}">
                  <a16:creationId xmlns:a16="http://schemas.microsoft.com/office/drawing/2014/main" id="{46CE5430-65F2-A533-B5A3-AA6989B56B89}"/>
                </a:ext>
              </a:extLst>
            </p:cNvPr>
            <p:cNvSpPr txBox="1"/>
            <p:nvPr/>
          </p:nvSpPr>
          <p:spPr>
            <a:xfrm>
              <a:off x="3999019" y="2302825"/>
              <a:ext cx="2825988" cy="261610"/>
            </a:xfrm>
            <a:prstGeom prst="rect">
              <a:avLst/>
            </a:prstGeom>
            <a:noFill/>
          </p:spPr>
          <p:txBody>
            <a:bodyPr wrap="square">
              <a:spAutoFit/>
            </a:bodyPr>
            <a:lstStyle/>
            <a:p>
              <a:pPr algn="ctr"/>
              <a:r>
                <a:rPr lang="en-US" sz="1100" dirty="0" err="1">
                  <a:solidFill>
                    <a:schemeClr val="accent1"/>
                  </a:solidFill>
                  <a:latin typeface="Montserrat SemiBold" pitchFamily="2" charset="0"/>
                </a:rPr>
                <a:t>LangChain</a:t>
              </a:r>
              <a:r>
                <a:rPr lang="en-US" sz="1100" dirty="0">
                  <a:solidFill>
                    <a:schemeClr val="accent1"/>
                  </a:solidFill>
                  <a:latin typeface="Montserrat SemiBold" pitchFamily="2" charset="0"/>
                </a:rPr>
                <a:t> + </a:t>
              </a:r>
              <a:r>
                <a:rPr lang="en-US" sz="1100" dirty="0" err="1">
                  <a:solidFill>
                    <a:schemeClr val="accent1"/>
                  </a:solidFill>
                  <a:latin typeface="Montserrat SemiBold" pitchFamily="2" charset="0"/>
                </a:rPr>
                <a:t>LangGraph</a:t>
              </a:r>
              <a:r>
                <a:rPr lang="en-US" sz="1100" dirty="0">
                  <a:solidFill>
                    <a:schemeClr val="accent1"/>
                  </a:solidFill>
                  <a:latin typeface="Montserrat SemiBold" pitchFamily="2" charset="0"/>
                </a:rPr>
                <a:t> Framework</a:t>
              </a:r>
            </a:p>
          </p:txBody>
        </p:sp>
        <p:grpSp>
          <p:nvGrpSpPr>
            <p:cNvPr id="122" name="Group 121">
              <a:extLst>
                <a:ext uri="{FF2B5EF4-FFF2-40B4-BE49-F238E27FC236}">
                  <a16:creationId xmlns:a16="http://schemas.microsoft.com/office/drawing/2014/main" id="{D73B0FC5-C0E6-7F66-9B6E-E6C9B5419D14}"/>
                </a:ext>
              </a:extLst>
            </p:cNvPr>
            <p:cNvGrpSpPr/>
            <p:nvPr/>
          </p:nvGrpSpPr>
          <p:grpSpPr>
            <a:xfrm>
              <a:off x="4082895" y="3326471"/>
              <a:ext cx="2658236" cy="443060"/>
              <a:chOff x="4082895" y="3302241"/>
              <a:chExt cx="2658236" cy="443060"/>
            </a:xfrm>
          </p:grpSpPr>
          <p:sp>
            <p:nvSpPr>
              <p:cNvPr id="79" name="Rectangle: Rounded Corners 78">
                <a:extLst>
                  <a:ext uri="{FF2B5EF4-FFF2-40B4-BE49-F238E27FC236}">
                    <a16:creationId xmlns:a16="http://schemas.microsoft.com/office/drawing/2014/main" id="{F9F83FC1-E589-AF9F-C0FE-A8AED214DA0E}"/>
                  </a:ext>
                </a:extLst>
              </p:cNvPr>
              <p:cNvSpPr/>
              <p:nvPr/>
            </p:nvSpPr>
            <p:spPr>
              <a:xfrm>
                <a:off x="4082895" y="3302241"/>
                <a:ext cx="265823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TextBox 83">
                <a:extLst>
                  <a:ext uri="{FF2B5EF4-FFF2-40B4-BE49-F238E27FC236}">
                    <a16:creationId xmlns:a16="http://schemas.microsoft.com/office/drawing/2014/main" id="{A9129580-3D43-AD2C-19BD-961BEBB70A48}"/>
                  </a:ext>
                </a:extLst>
              </p:cNvPr>
              <p:cNvSpPr txBox="1"/>
              <p:nvPr/>
            </p:nvSpPr>
            <p:spPr>
              <a:xfrm>
                <a:off x="4106050" y="3369883"/>
                <a:ext cx="2611926" cy="307777"/>
              </a:xfrm>
              <a:prstGeom prst="rect">
                <a:avLst/>
              </a:prstGeom>
              <a:noFill/>
            </p:spPr>
            <p:txBody>
              <a:bodyPr wrap="square">
                <a:spAutoFit/>
              </a:bodyPr>
              <a:lstStyle/>
              <a:p>
                <a:pPr algn="ctr"/>
                <a:r>
                  <a:rPr lang="en-US" sz="700" b="1" dirty="0">
                    <a:solidFill>
                      <a:schemeClr val="tx1">
                        <a:lumMod val="75000"/>
                        <a:lumOff val="25000"/>
                      </a:schemeClr>
                    </a:solidFill>
                  </a:rPr>
                  <a:t>Custom Prompt Template </a:t>
                </a:r>
              </a:p>
              <a:p>
                <a:pPr algn="ctr"/>
                <a:r>
                  <a:rPr lang="en-US" sz="700" dirty="0">
                    <a:solidFill>
                      <a:schemeClr val="tx1">
                        <a:lumMod val="75000"/>
                        <a:lumOff val="25000"/>
                      </a:schemeClr>
                    </a:solidFill>
                  </a:rPr>
                  <a:t>Structured data injection:</a:t>
                </a:r>
              </a:p>
            </p:txBody>
          </p:sp>
        </p:grpSp>
        <p:grpSp>
          <p:nvGrpSpPr>
            <p:cNvPr id="115" name="Group 114">
              <a:extLst>
                <a:ext uri="{FF2B5EF4-FFF2-40B4-BE49-F238E27FC236}">
                  <a16:creationId xmlns:a16="http://schemas.microsoft.com/office/drawing/2014/main" id="{DF63B980-A092-515E-ECF1-3C8F1720EB47}"/>
                </a:ext>
              </a:extLst>
            </p:cNvPr>
            <p:cNvGrpSpPr/>
            <p:nvPr/>
          </p:nvGrpSpPr>
          <p:grpSpPr>
            <a:xfrm>
              <a:off x="4106050" y="3872035"/>
              <a:ext cx="2611926" cy="722391"/>
              <a:chOff x="4106050" y="3823574"/>
              <a:chExt cx="2611926" cy="722391"/>
            </a:xfrm>
          </p:grpSpPr>
          <p:sp>
            <p:nvSpPr>
              <p:cNvPr id="80" name="Rectangle: Rounded Corners 79">
                <a:extLst>
                  <a:ext uri="{FF2B5EF4-FFF2-40B4-BE49-F238E27FC236}">
                    <a16:creationId xmlns:a16="http://schemas.microsoft.com/office/drawing/2014/main" id="{D44FF4C7-EBF4-FB7C-07E4-6A656FE8A5EF}"/>
                  </a:ext>
                </a:extLst>
              </p:cNvPr>
              <p:cNvSpPr/>
              <p:nvPr/>
            </p:nvSpPr>
            <p:spPr>
              <a:xfrm>
                <a:off x="4106050" y="3823574"/>
                <a:ext cx="2611926" cy="722391"/>
              </a:xfrm>
              <a:prstGeom prst="roundRect">
                <a:avLst>
                  <a:gd name="adj" fmla="val 941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TextBox 84">
                <a:extLst>
                  <a:ext uri="{FF2B5EF4-FFF2-40B4-BE49-F238E27FC236}">
                    <a16:creationId xmlns:a16="http://schemas.microsoft.com/office/drawing/2014/main" id="{10446F73-FD94-C423-84A7-98BA94407173}"/>
                  </a:ext>
                </a:extLst>
              </p:cNvPr>
              <p:cNvSpPr txBox="1"/>
              <p:nvPr/>
            </p:nvSpPr>
            <p:spPr>
              <a:xfrm>
                <a:off x="4251960" y="3865451"/>
                <a:ext cx="2320106" cy="638636"/>
              </a:xfrm>
              <a:prstGeom prst="rect">
                <a:avLst/>
              </a:prstGeom>
              <a:noFill/>
            </p:spPr>
            <p:txBody>
              <a:bodyPr wrap="square">
                <a:spAutoFit/>
              </a:bodyPr>
              <a:lstStyle/>
              <a:p>
                <a:pPr>
                  <a:spcBef>
                    <a:spcPts val="300"/>
                  </a:spcBef>
                </a:pPr>
                <a:r>
                  <a:rPr lang="en-US" sz="700" b="1" dirty="0" err="1">
                    <a:solidFill>
                      <a:schemeClr val="tx1">
                        <a:lumMod val="75000"/>
                        <a:lumOff val="25000"/>
                      </a:schemeClr>
                    </a:solidFill>
                  </a:rPr>
                  <a:t>LangGraph</a:t>
                </a:r>
                <a:r>
                  <a:rPr lang="en-US" sz="700" b="1" dirty="0">
                    <a:solidFill>
                      <a:schemeClr val="tx1">
                        <a:lumMod val="75000"/>
                        <a:lumOff val="25000"/>
                      </a:schemeClr>
                    </a:solidFill>
                  </a:rPr>
                  <a:t> Agent Node</a:t>
                </a:r>
              </a:p>
              <a:p>
                <a:pPr>
                  <a:spcBef>
                    <a:spcPts val="300"/>
                  </a:spcBef>
                </a:pPr>
                <a:r>
                  <a:rPr lang="en-US" sz="700" dirty="0">
                    <a:solidFill>
                      <a:schemeClr val="tx1">
                        <a:lumMod val="75000"/>
                        <a:lumOff val="25000"/>
                      </a:schemeClr>
                    </a:solidFill>
                  </a:rPr>
                  <a:t>1. Load CSVs as formatted strings</a:t>
                </a:r>
              </a:p>
              <a:p>
                <a:pPr>
                  <a:spcBef>
                    <a:spcPts val="300"/>
                  </a:spcBef>
                </a:pPr>
                <a:r>
                  <a:rPr lang="en-US" sz="700" dirty="0">
                    <a:solidFill>
                      <a:schemeClr val="tx1">
                        <a:lumMod val="75000"/>
                        <a:lumOff val="25000"/>
                      </a:schemeClr>
                    </a:solidFill>
                  </a:rPr>
                  <a:t>2. Populate QA prompt with structured data</a:t>
                </a:r>
              </a:p>
              <a:p>
                <a:pPr>
                  <a:spcBef>
                    <a:spcPts val="300"/>
                  </a:spcBef>
                </a:pPr>
                <a:r>
                  <a:rPr lang="en-US" sz="700" dirty="0">
                    <a:solidFill>
                      <a:schemeClr val="tx1">
                        <a:lumMod val="75000"/>
                        <a:lumOff val="25000"/>
                      </a:schemeClr>
                    </a:solidFill>
                  </a:rPr>
                  <a:t>3. Invoke </a:t>
                </a:r>
                <a:r>
                  <a:rPr lang="en-US" sz="700" dirty="0" err="1">
                    <a:solidFill>
                      <a:schemeClr val="tx1">
                        <a:lumMod val="75000"/>
                        <a:lumOff val="25000"/>
                      </a:schemeClr>
                    </a:solidFill>
                  </a:rPr>
                  <a:t>Cluade</a:t>
                </a:r>
                <a:r>
                  <a:rPr lang="en-US" sz="700" dirty="0">
                    <a:solidFill>
                      <a:schemeClr val="tx1">
                        <a:lumMod val="75000"/>
                        <a:lumOff val="25000"/>
                      </a:schemeClr>
                    </a:solidFill>
                  </a:rPr>
                  <a:t> LLM for response generation</a:t>
                </a:r>
              </a:p>
            </p:txBody>
          </p:sp>
        </p:grpSp>
        <p:grpSp>
          <p:nvGrpSpPr>
            <p:cNvPr id="114" name="Group 113">
              <a:extLst>
                <a:ext uri="{FF2B5EF4-FFF2-40B4-BE49-F238E27FC236}">
                  <a16:creationId xmlns:a16="http://schemas.microsoft.com/office/drawing/2014/main" id="{A7ED348C-77DA-2AE5-2BD2-4F23CC8998A1}"/>
                </a:ext>
              </a:extLst>
            </p:cNvPr>
            <p:cNvGrpSpPr/>
            <p:nvPr/>
          </p:nvGrpSpPr>
          <p:grpSpPr>
            <a:xfrm>
              <a:off x="4082895" y="2780907"/>
              <a:ext cx="2658237" cy="443060"/>
              <a:chOff x="4106050" y="2780907"/>
              <a:chExt cx="2658237" cy="443060"/>
            </a:xfrm>
          </p:grpSpPr>
          <p:grpSp>
            <p:nvGrpSpPr>
              <p:cNvPr id="109" name="Group 108">
                <a:extLst>
                  <a:ext uri="{FF2B5EF4-FFF2-40B4-BE49-F238E27FC236}">
                    <a16:creationId xmlns:a16="http://schemas.microsoft.com/office/drawing/2014/main" id="{5B2C23D4-B387-84B1-A411-D4AF8C17ABCF}"/>
                  </a:ext>
                </a:extLst>
              </p:cNvPr>
              <p:cNvGrpSpPr/>
              <p:nvPr/>
            </p:nvGrpSpPr>
            <p:grpSpPr>
              <a:xfrm>
                <a:off x="4106050" y="2780907"/>
                <a:ext cx="1289863" cy="443060"/>
                <a:chOff x="4106050" y="2780907"/>
                <a:chExt cx="2611927" cy="443060"/>
              </a:xfrm>
            </p:grpSpPr>
            <p:sp>
              <p:nvSpPr>
                <p:cNvPr id="78" name="Rectangle: Rounded Corners 77">
                  <a:extLst>
                    <a:ext uri="{FF2B5EF4-FFF2-40B4-BE49-F238E27FC236}">
                      <a16:creationId xmlns:a16="http://schemas.microsoft.com/office/drawing/2014/main" id="{5B80B507-C34D-B3C9-FEFE-669EAD1C855B}"/>
                    </a:ext>
                  </a:extLst>
                </p:cNvPr>
                <p:cNvSpPr/>
                <p:nvPr/>
              </p:nvSpPr>
              <p:spPr>
                <a:xfrm>
                  <a:off x="4106050" y="2780907"/>
                  <a:ext cx="2611927"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2E6F6981-6E5A-FE50-432A-D4EC03806930}"/>
                    </a:ext>
                  </a:extLst>
                </p:cNvPr>
                <p:cNvSpPr txBox="1"/>
                <p:nvPr/>
              </p:nvSpPr>
              <p:spPr>
                <a:xfrm>
                  <a:off x="4106050" y="2848549"/>
                  <a:ext cx="2611927" cy="307777"/>
                </a:xfrm>
                <a:prstGeom prst="rect">
                  <a:avLst/>
                </a:prstGeom>
                <a:noFill/>
              </p:spPr>
              <p:txBody>
                <a:bodyPr wrap="square">
                  <a:spAutoFit/>
                </a:bodyPr>
                <a:lstStyle/>
                <a:p>
                  <a:pPr algn="ctr"/>
                  <a:r>
                    <a:rPr lang="en-US" sz="700" b="1" dirty="0">
                      <a:solidFill>
                        <a:schemeClr val="tx1">
                          <a:lumMod val="75000"/>
                          <a:lumOff val="25000"/>
                        </a:schemeClr>
                      </a:solidFill>
                    </a:rPr>
                    <a:t>Memory Saver </a:t>
                  </a:r>
                </a:p>
                <a:p>
                  <a:pPr algn="ctr"/>
                  <a:r>
                    <a:rPr lang="en-US" sz="700" dirty="0">
                      <a:solidFill>
                        <a:schemeClr val="tx1">
                          <a:lumMod val="75000"/>
                          <a:lumOff val="25000"/>
                        </a:schemeClr>
                      </a:solidFill>
                    </a:rPr>
                    <a:t>Context Tracking</a:t>
                  </a:r>
                </a:p>
              </p:txBody>
            </p:sp>
          </p:grpSp>
          <p:grpSp>
            <p:nvGrpSpPr>
              <p:cNvPr id="110" name="Group 109">
                <a:extLst>
                  <a:ext uri="{FF2B5EF4-FFF2-40B4-BE49-F238E27FC236}">
                    <a16:creationId xmlns:a16="http://schemas.microsoft.com/office/drawing/2014/main" id="{AD74BC04-3554-2C01-F344-29ACC4C6B58D}"/>
                  </a:ext>
                </a:extLst>
              </p:cNvPr>
              <p:cNvGrpSpPr/>
              <p:nvPr/>
            </p:nvGrpSpPr>
            <p:grpSpPr>
              <a:xfrm>
                <a:off x="5474424" y="2780907"/>
                <a:ext cx="1289863" cy="443060"/>
                <a:chOff x="4106050" y="2780907"/>
                <a:chExt cx="2611927" cy="443060"/>
              </a:xfrm>
            </p:grpSpPr>
            <p:sp>
              <p:nvSpPr>
                <p:cNvPr id="111" name="Rectangle: Rounded Corners 110">
                  <a:extLst>
                    <a:ext uri="{FF2B5EF4-FFF2-40B4-BE49-F238E27FC236}">
                      <a16:creationId xmlns:a16="http://schemas.microsoft.com/office/drawing/2014/main" id="{A84BA929-5CEB-C150-6BF8-2AF2DB56294A}"/>
                    </a:ext>
                  </a:extLst>
                </p:cNvPr>
                <p:cNvSpPr/>
                <p:nvPr/>
              </p:nvSpPr>
              <p:spPr>
                <a:xfrm>
                  <a:off x="4106050" y="2780907"/>
                  <a:ext cx="2611927"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TextBox 111">
                  <a:extLst>
                    <a:ext uri="{FF2B5EF4-FFF2-40B4-BE49-F238E27FC236}">
                      <a16:creationId xmlns:a16="http://schemas.microsoft.com/office/drawing/2014/main" id="{D1E4BCD0-2BF9-3AB8-76FC-AF0A8212A32C}"/>
                    </a:ext>
                  </a:extLst>
                </p:cNvPr>
                <p:cNvSpPr txBox="1"/>
                <p:nvPr/>
              </p:nvSpPr>
              <p:spPr>
                <a:xfrm>
                  <a:off x="4106050" y="2848549"/>
                  <a:ext cx="2611927" cy="307777"/>
                </a:xfrm>
                <a:prstGeom prst="rect">
                  <a:avLst/>
                </a:prstGeom>
                <a:noFill/>
              </p:spPr>
              <p:txBody>
                <a:bodyPr wrap="square">
                  <a:spAutoFit/>
                </a:bodyPr>
                <a:lstStyle/>
                <a:p>
                  <a:pPr algn="ctr"/>
                  <a:r>
                    <a:rPr lang="en-US" sz="700" b="1" dirty="0">
                      <a:solidFill>
                        <a:schemeClr val="tx1">
                          <a:lumMod val="75000"/>
                          <a:lumOff val="25000"/>
                        </a:schemeClr>
                      </a:solidFill>
                    </a:rPr>
                    <a:t>Data Loader</a:t>
                  </a:r>
                </a:p>
                <a:p>
                  <a:pPr algn="ctr"/>
                  <a:r>
                    <a:rPr lang="en-US" sz="700" dirty="0">
                      <a:solidFill>
                        <a:schemeClr val="tx1">
                          <a:lumMod val="75000"/>
                          <a:lumOff val="25000"/>
                        </a:schemeClr>
                      </a:solidFill>
                    </a:rPr>
                    <a:t>CSV Processing</a:t>
                  </a:r>
                </a:p>
              </p:txBody>
            </p:sp>
          </p:grpSp>
        </p:grpSp>
        <p:grpSp>
          <p:nvGrpSpPr>
            <p:cNvPr id="121" name="Group 120">
              <a:extLst>
                <a:ext uri="{FF2B5EF4-FFF2-40B4-BE49-F238E27FC236}">
                  <a16:creationId xmlns:a16="http://schemas.microsoft.com/office/drawing/2014/main" id="{25608632-0ED7-F2FB-EB44-A3FB1279ABDD}"/>
                </a:ext>
              </a:extLst>
            </p:cNvPr>
            <p:cNvGrpSpPr/>
            <p:nvPr/>
          </p:nvGrpSpPr>
          <p:grpSpPr>
            <a:xfrm>
              <a:off x="4082895" y="4696930"/>
              <a:ext cx="2658236" cy="443060"/>
              <a:chOff x="4082895" y="4613817"/>
              <a:chExt cx="2658236" cy="443060"/>
            </a:xfrm>
          </p:grpSpPr>
          <p:sp>
            <p:nvSpPr>
              <p:cNvPr id="116" name="Rectangle: Rounded Corners 115">
                <a:extLst>
                  <a:ext uri="{FF2B5EF4-FFF2-40B4-BE49-F238E27FC236}">
                    <a16:creationId xmlns:a16="http://schemas.microsoft.com/office/drawing/2014/main" id="{121CD885-66BF-C4E7-CA0E-8D0408B68A48}"/>
                  </a:ext>
                </a:extLst>
              </p:cNvPr>
              <p:cNvSpPr/>
              <p:nvPr/>
            </p:nvSpPr>
            <p:spPr>
              <a:xfrm>
                <a:off x="4082895" y="4613817"/>
                <a:ext cx="265823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a:extLst>
                  <a:ext uri="{FF2B5EF4-FFF2-40B4-BE49-F238E27FC236}">
                    <a16:creationId xmlns:a16="http://schemas.microsoft.com/office/drawing/2014/main" id="{A16B0CB5-D341-3876-79B1-24DFEF0D0D5F}"/>
                  </a:ext>
                </a:extLst>
              </p:cNvPr>
              <p:cNvSpPr txBox="1"/>
              <p:nvPr/>
            </p:nvSpPr>
            <p:spPr>
              <a:xfrm>
                <a:off x="4106050" y="4681459"/>
                <a:ext cx="2611926" cy="307777"/>
              </a:xfrm>
              <a:prstGeom prst="rect">
                <a:avLst/>
              </a:prstGeom>
              <a:noFill/>
            </p:spPr>
            <p:txBody>
              <a:bodyPr wrap="square">
                <a:spAutoFit/>
              </a:bodyPr>
              <a:lstStyle/>
              <a:p>
                <a:pPr algn="ctr"/>
                <a:r>
                  <a:rPr lang="en-US" sz="700" b="1" dirty="0">
                    <a:solidFill>
                      <a:schemeClr val="tx1">
                        <a:lumMod val="75000"/>
                        <a:lumOff val="25000"/>
                      </a:schemeClr>
                    </a:solidFill>
                  </a:rPr>
                  <a:t>Claude LLM</a:t>
                </a:r>
              </a:p>
              <a:p>
                <a:pPr algn="ctr"/>
                <a:r>
                  <a:rPr lang="en-US" sz="700" dirty="0">
                    <a:solidFill>
                      <a:schemeClr val="tx1">
                        <a:lumMod val="75000"/>
                        <a:lumOff val="25000"/>
                      </a:schemeClr>
                    </a:solidFill>
                  </a:rPr>
                  <a:t>Evidence-grounded response generation</a:t>
                </a:r>
              </a:p>
            </p:txBody>
          </p:sp>
        </p:grpSp>
        <p:grpSp>
          <p:nvGrpSpPr>
            <p:cNvPr id="120" name="Group 119">
              <a:extLst>
                <a:ext uri="{FF2B5EF4-FFF2-40B4-BE49-F238E27FC236}">
                  <a16:creationId xmlns:a16="http://schemas.microsoft.com/office/drawing/2014/main" id="{69EFCBC9-8DCE-EE70-808B-11E989275CF3}"/>
                </a:ext>
              </a:extLst>
            </p:cNvPr>
            <p:cNvGrpSpPr/>
            <p:nvPr/>
          </p:nvGrpSpPr>
          <p:grpSpPr>
            <a:xfrm>
              <a:off x="4082895" y="5242492"/>
              <a:ext cx="2658236" cy="443060"/>
              <a:chOff x="4082895" y="5178208"/>
              <a:chExt cx="2658236" cy="443060"/>
            </a:xfrm>
          </p:grpSpPr>
          <p:sp>
            <p:nvSpPr>
              <p:cNvPr id="118" name="Rectangle: Rounded Corners 117">
                <a:extLst>
                  <a:ext uri="{FF2B5EF4-FFF2-40B4-BE49-F238E27FC236}">
                    <a16:creationId xmlns:a16="http://schemas.microsoft.com/office/drawing/2014/main" id="{402C5855-9C07-5500-A185-03C4F6665159}"/>
                  </a:ext>
                </a:extLst>
              </p:cNvPr>
              <p:cNvSpPr/>
              <p:nvPr/>
            </p:nvSpPr>
            <p:spPr>
              <a:xfrm>
                <a:off x="4082895" y="5178208"/>
                <a:ext cx="265823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TextBox 118">
                <a:extLst>
                  <a:ext uri="{FF2B5EF4-FFF2-40B4-BE49-F238E27FC236}">
                    <a16:creationId xmlns:a16="http://schemas.microsoft.com/office/drawing/2014/main" id="{EB1CE283-F13E-3266-83A9-17FE6475AB79}"/>
                  </a:ext>
                </a:extLst>
              </p:cNvPr>
              <p:cNvSpPr txBox="1"/>
              <p:nvPr/>
            </p:nvSpPr>
            <p:spPr>
              <a:xfrm>
                <a:off x="4106050" y="5245850"/>
                <a:ext cx="2611926" cy="307777"/>
              </a:xfrm>
              <a:prstGeom prst="rect">
                <a:avLst/>
              </a:prstGeom>
              <a:noFill/>
            </p:spPr>
            <p:txBody>
              <a:bodyPr wrap="square">
                <a:spAutoFit/>
              </a:bodyPr>
              <a:lstStyle/>
              <a:p>
                <a:pPr algn="ctr"/>
                <a:r>
                  <a:rPr lang="en-US" sz="700" b="1" dirty="0">
                    <a:solidFill>
                      <a:schemeClr val="tx1">
                        <a:lumMod val="75000"/>
                        <a:lumOff val="25000"/>
                      </a:schemeClr>
                    </a:solidFill>
                  </a:rPr>
                  <a:t>Multi-turn Dialogue Support</a:t>
                </a:r>
              </a:p>
              <a:p>
                <a:pPr algn="ctr"/>
                <a:r>
                  <a:rPr lang="en-US" sz="700" dirty="0">
                    <a:solidFill>
                      <a:schemeClr val="tx1">
                        <a:lumMod val="75000"/>
                        <a:lumOff val="25000"/>
                      </a:schemeClr>
                    </a:solidFill>
                  </a:rPr>
                  <a:t>Conversation context &amp; follow-up handling</a:t>
                </a:r>
              </a:p>
            </p:txBody>
          </p:sp>
        </p:grpSp>
      </p:grpSp>
      <p:grpSp>
        <p:nvGrpSpPr>
          <p:cNvPr id="160" name="Group 159">
            <a:extLst>
              <a:ext uri="{FF2B5EF4-FFF2-40B4-BE49-F238E27FC236}">
                <a16:creationId xmlns:a16="http://schemas.microsoft.com/office/drawing/2014/main" id="{F2C0C1D8-D754-4C43-079A-626145A48A38}"/>
              </a:ext>
            </a:extLst>
          </p:cNvPr>
          <p:cNvGrpSpPr/>
          <p:nvPr/>
        </p:nvGrpSpPr>
        <p:grpSpPr>
          <a:xfrm>
            <a:off x="8010987" y="1759114"/>
            <a:ext cx="2995668" cy="4335342"/>
            <a:chOff x="7644093" y="1739716"/>
            <a:chExt cx="2995668" cy="4335342"/>
          </a:xfrm>
        </p:grpSpPr>
        <p:sp>
          <p:nvSpPr>
            <p:cNvPr id="124" name="Rectangle: Rounded Corners 123">
              <a:extLst>
                <a:ext uri="{FF2B5EF4-FFF2-40B4-BE49-F238E27FC236}">
                  <a16:creationId xmlns:a16="http://schemas.microsoft.com/office/drawing/2014/main" id="{4FE35580-B615-625C-1647-5F96C8D6C611}"/>
                </a:ext>
              </a:extLst>
            </p:cNvPr>
            <p:cNvSpPr/>
            <p:nvPr/>
          </p:nvSpPr>
          <p:spPr>
            <a:xfrm>
              <a:off x="7644093" y="1739716"/>
              <a:ext cx="2995668" cy="4335342"/>
            </a:xfrm>
            <a:prstGeom prst="roundRect">
              <a:avLst>
                <a:gd name="adj" fmla="val 5923"/>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TextBox 124">
              <a:extLst>
                <a:ext uri="{FF2B5EF4-FFF2-40B4-BE49-F238E27FC236}">
                  <a16:creationId xmlns:a16="http://schemas.microsoft.com/office/drawing/2014/main" id="{A668F81B-F138-4124-670F-17E84AE1AE2D}"/>
                </a:ext>
              </a:extLst>
            </p:cNvPr>
            <p:cNvSpPr txBox="1"/>
            <p:nvPr/>
          </p:nvSpPr>
          <p:spPr>
            <a:xfrm>
              <a:off x="7728933" y="2064008"/>
              <a:ext cx="2825988" cy="261610"/>
            </a:xfrm>
            <a:prstGeom prst="rect">
              <a:avLst/>
            </a:prstGeom>
            <a:noFill/>
          </p:spPr>
          <p:txBody>
            <a:bodyPr wrap="square">
              <a:spAutoFit/>
            </a:bodyPr>
            <a:lstStyle/>
            <a:p>
              <a:pPr algn="ctr"/>
              <a:r>
                <a:rPr lang="en-US" sz="1100" dirty="0" err="1">
                  <a:solidFill>
                    <a:schemeClr val="accent1"/>
                  </a:solidFill>
                  <a:latin typeface="Montserrat SemiBold" pitchFamily="2" charset="0"/>
                </a:rPr>
                <a:t>Streamlit</a:t>
              </a:r>
              <a:r>
                <a:rPr lang="en-US" sz="1100" dirty="0">
                  <a:solidFill>
                    <a:schemeClr val="accent1"/>
                  </a:solidFill>
                  <a:latin typeface="Montserrat SemiBold" pitchFamily="2" charset="0"/>
                </a:rPr>
                <a:t> User Interface</a:t>
              </a:r>
            </a:p>
          </p:txBody>
        </p:sp>
        <p:grpSp>
          <p:nvGrpSpPr>
            <p:cNvPr id="158" name="Group 157">
              <a:extLst>
                <a:ext uri="{FF2B5EF4-FFF2-40B4-BE49-F238E27FC236}">
                  <a16:creationId xmlns:a16="http://schemas.microsoft.com/office/drawing/2014/main" id="{2C48E293-CD65-29E8-EA4B-9AC9FA73F7F4}"/>
                </a:ext>
              </a:extLst>
            </p:cNvPr>
            <p:cNvGrpSpPr/>
            <p:nvPr/>
          </p:nvGrpSpPr>
          <p:grpSpPr>
            <a:xfrm>
              <a:off x="7812809" y="2484886"/>
              <a:ext cx="2658236" cy="3265880"/>
              <a:chOff x="7812809" y="2350918"/>
              <a:chExt cx="2658236" cy="3265880"/>
            </a:xfrm>
          </p:grpSpPr>
          <p:grpSp>
            <p:nvGrpSpPr>
              <p:cNvPr id="157" name="Group 156">
                <a:extLst>
                  <a:ext uri="{FF2B5EF4-FFF2-40B4-BE49-F238E27FC236}">
                    <a16:creationId xmlns:a16="http://schemas.microsoft.com/office/drawing/2014/main" id="{999065E1-5B91-B102-CFA1-5E5BBA4082B4}"/>
                  </a:ext>
                </a:extLst>
              </p:cNvPr>
              <p:cNvGrpSpPr/>
              <p:nvPr/>
            </p:nvGrpSpPr>
            <p:grpSpPr>
              <a:xfrm>
                <a:off x="7812809" y="2350918"/>
                <a:ext cx="2658236" cy="1432927"/>
                <a:chOff x="7812809" y="2350918"/>
                <a:chExt cx="2658236" cy="1432927"/>
              </a:xfrm>
            </p:grpSpPr>
            <p:sp>
              <p:nvSpPr>
                <p:cNvPr id="144" name="Rectangle: Rounded Corners 143">
                  <a:extLst>
                    <a:ext uri="{FF2B5EF4-FFF2-40B4-BE49-F238E27FC236}">
                      <a16:creationId xmlns:a16="http://schemas.microsoft.com/office/drawing/2014/main" id="{E892DB53-217F-CC88-0134-8568318809E1}"/>
                    </a:ext>
                  </a:extLst>
                </p:cNvPr>
                <p:cNvSpPr/>
                <p:nvPr/>
              </p:nvSpPr>
              <p:spPr>
                <a:xfrm>
                  <a:off x="7812809" y="2350918"/>
                  <a:ext cx="2658236" cy="1432927"/>
                </a:xfrm>
                <a:prstGeom prst="roundRect">
                  <a:avLst>
                    <a:gd name="adj" fmla="val 6141"/>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TextBox 144">
                  <a:extLst>
                    <a:ext uri="{FF2B5EF4-FFF2-40B4-BE49-F238E27FC236}">
                      <a16:creationId xmlns:a16="http://schemas.microsoft.com/office/drawing/2014/main" id="{3110A580-6D03-05D3-38A4-3857CE93D088}"/>
                    </a:ext>
                  </a:extLst>
                </p:cNvPr>
                <p:cNvSpPr txBox="1"/>
                <p:nvPr/>
              </p:nvSpPr>
              <p:spPr>
                <a:xfrm>
                  <a:off x="7835964" y="2418561"/>
                  <a:ext cx="2611926" cy="200055"/>
                </a:xfrm>
                <a:prstGeom prst="rect">
                  <a:avLst/>
                </a:prstGeom>
                <a:noFill/>
              </p:spPr>
              <p:txBody>
                <a:bodyPr wrap="square">
                  <a:spAutoFit/>
                </a:bodyPr>
                <a:lstStyle/>
                <a:p>
                  <a:pPr algn="ctr"/>
                  <a:r>
                    <a:rPr lang="en-US" sz="700" b="1" dirty="0">
                      <a:solidFill>
                        <a:schemeClr val="tx1">
                          <a:lumMod val="75000"/>
                          <a:lumOff val="25000"/>
                        </a:schemeClr>
                      </a:solidFill>
                    </a:rPr>
                    <a:t>Chatbot-style Interface</a:t>
                  </a:r>
                </a:p>
              </p:txBody>
            </p:sp>
            <p:grpSp>
              <p:nvGrpSpPr>
                <p:cNvPr id="146" name="Group 145">
                  <a:extLst>
                    <a:ext uri="{FF2B5EF4-FFF2-40B4-BE49-F238E27FC236}">
                      <a16:creationId xmlns:a16="http://schemas.microsoft.com/office/drawing/2014/main" id="{990C7473-44C4-4A98-3FCB-EE168E64C4BB}"/>
                    </a:ext>
                  </a:extLst>
                </p:cNvPr>
                <p:cNvGrpSpPr/>
                <p:nvPr/>
              </p:nvGrpSpPr>
              <p:grpSpPr>
                <a:xfrm>
                  <a:off x="7976814" y="2626945"/>
                  <a:ext cx="2330226" cy="284471"/>
                  <a:chOff x="7950921" y="3539104"/>
                  <a:chExt cx="2330226" cy="284471"/>
                </a:xfrm>
              </p:grpSpPr>
              <p:sp>
                <p:nvSpPr>
                  <p:cNvPr id="140" name="Rectangle: Rounded Corners 139">
                    <a:extLst>
                      <a:ext uri="{FF2B5EF4-FFF2-40B4-BE49-F238E27FC236}">
                        <a16:creationId xmlns:a16="http://schemas.microsoft.com/office/drawing/2014/main" id="{3A5E6A69-34AE-AA72-A133-2FB115516C12}"/>
                      </a:ext>
                    </a:extLst>
                  </p:cNvPr>
                  <p:cNvSpPr/>
                  <p:nvPr/>
                </p:nvSpPr>
                <p:spPr>
                  <a:xfrm>
                    <a:off x="7950921" y="3539104"/>
                    <a:ext cx="2330226" cy="284471"/>
                  </a:xfrm>
                  <a:prstGeom prst="round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TextBox 140">
                    <a:extLst>
                      <a:ext uri="{FF2B5EF4-FFF2-40B4-BE49-F238E27FC236}">
                        <a16:creationId xmlns:a16="http://schemas.microsoft.com/office/drawing/2014/main" id="{7B6C62FF-58C7-1C55-AE29-C1187980AD25}"/>
                      </a:ext>
                    </a:extLst>
                  </p:cNvPr>
                  <p:cNvSpPr txBox="1"/>
                  <p:nvPr/>
                </p:nvSpPr>
                <p:spPr>
                  <a:xfrm>
                    <a:off x="7950921" y="3581312"/>
                    <a:ext cx="2330226" cy="200055"/>
                  </a:xfrm>
                  <a:prstGeom prst="rect">
                    <a:avLst/>
                  </a:prstGeom>
                  <a:noFill/>
                </p:spPr>
                <p:txBody>
                  <a:bodyPr wrap="square">
                    <a:spAutoFit/>
                  </a:bodyPr>
                  <a:lstStyle/>
                  <a:p>
                    <a:pPr algn="ctr"/>
                    <a:r>
                      <a:rPr lang="en-US" sz="700" dirty="0">
                        <a:solidFill>
                          <a:schemeClr val="bg1"/>
                        </a:solidFill>
                      </a:rPr>
                      <a:t>User: "What are key Cholera predictors?"</a:t>
                    </a:r>
                  </a:p>
                </p:txBody>
              </p:sp>
            </p:grpSp>
            <p:sp>
              <p:nvSpPr>
                <p:cNvPr id="147" name="TextBox 146">
                  <a:extLst>
                    <a:ext uri="{FF2B5EF4-FFF2-40B4-BE49-F238E27FC236}">
                      <a16:creationId xmlns:a16="http://schemas.microsoft.com/office/drawing/2014/main" id="{0C340455-B7EA-BFA4-3BB1-F971CCC80DA1}"/>
                    </a:ext>
                  </a:extLst>
                </p:cNvPr>
                <p:cNvSpPr txBox="1"/>
                <p:nvPr/>
              </p:nvSpPr>
              <p:spPr>
                <a:xfrm>
                  <a:off x="7893050" y="3039806"/>
                  <a:ext cx="2497754" cy="630942"/>
                </a:xfrm>
                <a:prstGeom prst="rect">
                  <a:avLst/>
                </a:prstGeom>
                <a:noFill/>
              </p:spPr>
              <p:txBody>
                <a:bodyPr wrap="square">
                  <a:spAutoFit/>
                </a:bodyPr>
                <a:lstStyle/>
                <a:p>
                  <a:r>
                    <a:rPr lang="en-US" sz="700" dirty="0">
                      <a:solidFill>
                        <a:schemeClr val="tx1">
                          <a:lumMod val="75000"/>
                          <a:lumOff val="25000"/>
                        </a:schemeClr>
                      </a:solidFill>
                    </a:rPr>
                    <a:t>Assistant: "Based on feature importance analysis</a:t>
                  </a:r>
                </a:p>
                <a:p>
                  <a:r>
                    <a:rPr lang="en-US" sz="700" dirty="0">
                      <a:solidFill>
                        <a:schemeClr val="tx1">
                          <a:lumMod val="75000"/>
                          <a:lumOff val="25000"/>
                        </a:schemeClr>
                      </a:solidFill>
                    </a:rPr>
                    <a:t>Water Access Index (0.847), Population</a:t>
                  </a:r>
                </a:p>
                <a:p>
                  <a:r>
                    <a:rPr lang="en-US" sz="700" dirty="0">
                      <a:solidFill>
                        <a:schemeClr val="tx1">
                          <a:lumMod val="75000"/>
                          <a:lumOff val="25000"/>
                        </a:schemeClr>
                      </a:solidFill>
                    </a:rPr>
                    <a:t>Density (0.623)</a:t>
                  </a:r>
                </a:p>
                <a:p>
                  <a:r>
                    <a:rPr lang="en-US" sz="700" dirty="0">
                      <a:solidFill>
                        <a:schemeClr val="tx1">
                          <a:lumMod val="75000"/>
                          <a:lumOff val="25000"/>
                        </a:schemeClr>
                      </a:solidFill>
                    </a:rPr>
                    <a:t>Source:</a:t>
                  </a:r>
                </a:p>
                <a:p>
                  <a:r>
                    <a:rPr lang="en-US" sz="700" dirty="0">
                      <a:solidFill>
                        <a:schemeClr val="tx1">
                          <a:lumMod val="75000"/>
                          <a:lumOff val="25000"/>
                        </a:schemeClr>
                      </a:solidFill>
                    </a:rPr>
                    <a:t>feature_importance_comparison.csv</a:t>
                  </a:r>
                </a:p>
              </p:txBody>
            </p:sp>
          </p:grpSp>
          <p:grpSp>
            <p:nvGrpSpPr>
              <p:cNvPr id="151" name="Group 150">
                <a:extLst>
                  <a:ext uri="{FF2B5EF4-FFF2-40B4-BE49-F238E27FC236}">
                    <a16:creationId xmlns:a16="http://schemas.microsoft.com/office/drawing/2014/main" id="{8A991FC2-2FC6-80CE-2892-554FA3ABBCF0}"/>
                  </a:ext>
                </a:extLst>
              </p:cNvPr>
              <p:cNvGrpSpPr/>
              <p:nvPr/>
            </p:nvGrpSpPr>
            <p:grpSpPr>
              <a:xfrm>
                <a:off x="7812809" y="3918367"/>
                <a:ext cx="2658236" cy="443060"/>
                <a:chOff x="4082895" y="4613817"/>
                <a:chExt cx="2658236" cy="443060"/>
              </a:xfrm>
            </p:grpSpPr>
            <p:sp>
              <p:nvSpPr>
                <p:cNvPr id="152" name="Rectangle: Rounded Corners 151">
                  <a:extLst>
                    <a:ext uri="{FF2B5EF4-FFF2-40B4-BE49-F238E27FC236}">
                      <a16:creationId xmlns:a16="http://schemas.microsoft.com/office/drawing/2014/main" id="{250CF220-2C83-6F15-2A35-72BFEE459F6A}"/>
                    </a:ext>
                  </a:extLst>
                </p:cNvPr>
                <p:cNvSpPr/>
                <p:nvPr/>
              </p:nvSpPr>
              <p:spPr>
                <a:xfrm>
                  <a:off x="4082895" y="4613817"/>
                  <a:ext cx="2658236" cy="443060"/>
                </a:xfrm>
                <a:prstGeom prst="round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TextBox 152">
                  <a:extLst>
                    <a:ext uri="{FF2B5EF4-FFF2-40B4-BE49-F238E27FC236}">
                      <a16:creationId xmlns:a16="http://schemas.microsoft.com/office/drawing/2014/main" id="{FEBCD830-5753-CAE5-FDB4-B0BD522D965A}"/>
                    </a:ext>
                  </a:extLst>
                </p:cNvPr>
                <p:cNvSpPr txBox="1"/>
                <p:nvPr/>
              </p:nvSpPr>
              <p:spPr>
                <a:xfrm>
                  <a:off x="4106050" y="4681459"/>
                  <a:ext cx="2611926" cy="307777"/>
                </a:xfrm>
                <a:prstGeom prst="rect">
                  <a:avLst/>
                </a:prstGeom>
                <a:noFill/>
              </p:spPr>
              <p:txBody>
                <a:bodyPr wrap="square">
                  <a:spAutoFit/>
                </a:bodyPr>
                <a:lstStyle/>
                <a:p>
                  <a:pPr algn="ctr"/>
                  <a:r>
                    <a:rPr lang="en-US" sz="700" b="1" dirty="0">
                      <a:solidFill>
                        <a:schemeClr val="tx1">
                          <a:lumMod val="75000"/>
                          <a:lumOff val="25000"/>
                        </a:schemeClr>
                      </a:solidFill>
                    </a:rPr>
                    <a:t>Free-form Input Box</a:t>
                  </a:r>
                </a:p>
                <a:p>
                  <a:pPr algn="ctr"/>
                  <a:r>
                    <a:rPr lang="en-US" sz="700" dirty="0">
                      <a:solidFill>
                        <a:schemeClr val="tx1">
                          <a:lumMod val="75000"/>
                          <a:lumOff val="25000"/>
                        </a:schemeClr>
                      </a:solidFill>
                    </a:rPr>
                    <a:t>"Ask me a question about Cholera"</a:t>
                  </a:r>
                </a:p>
              </p:txBody>
            </p:sp>
          </p:grpSp>
          <p:grpSp>
            <p:nvGrpSpPr>
              <p:cNvPr id="154" name="Group 153">
                <a:extLst>
                  <a:ext uri="{FF2B5EF4-FFF2-40B4-BE49-F238E27FC236}">
                    <a16:creationId xmlns:a16="http://schemas.microsoft.com/office/drawing/2014/main" id="{35939587-E192-7633-1C8A-AAC6BF4B52C2}"/>
                  </a:ext>
                </a:extLst>
              </p:cNvPr>
              <p:cNvGrpSpPr/>
              <p:nvPr/>
            </p:nvGrpSpPr>
            <p:grpSpPr>
              <a:xfrm>
                <a:off x="7835964" y="4495949"/>
                <a:ext cx="2611926" cy="1120849"/>
                <a:chOff x="4106050" y="3823574"/>
                <a:chExt cx="2611926" cy="1120849"/>
              </a:xfrm>
            </p:grpSpPr>
            <p:sp>
              <p:nvSpPr>
                <p:cNvPr id="155" name="Rectangle: Rounded Corners 154">
                  <a:extLst>
                    <a:ext uri="{FF2B5EF4-FFF2-40B4-BE49-F238E27FC236}">
                      <a16:creationId xmlns:a16="http://schemas.microsoft.com/office/drawing/2014/main" id="{65058BDD-EAA1-1032-D8A2-85D5FDA5A5DA}"/>
                    </a:ext>
                  </a:extLst>
                </p:cNvPr>
                <p:cNvSpPr/>
                <p:nvPr/>
              </p:nvSpPr>
              <p:spPr>
                <a:xfrm>
                  <a:off x="4106050" y="3823574"/>
                  <a:ext cx="2611926" cy="1120849"/>
                </a:xfrm>
                <a:prstGeom prst="roundRect">
                  <a:avLst>
                    <a:gd name="adj" fmla="val 7375"/>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6" name="TextBox 155">
                  <a:extLst>
                    <a:ext uri="{FF2B5EF4-FFF2-40B4-BE49-F238E27FC236}">
                      <a16:creationId xmlns:a16="http://schemas.microsoft.com/office/drawing/2014/main" id="{AC5C7CDB-43E4-8120-EF3E-F0F542A2668F}"/>
                    </a:ext>
                  </a:extLst>
                </p:cNvPr>
                <p:cNvSpPr txBox="1"/>
                <p:nvPr/>
              </p:nvSpPr>
              <p:spPr>
                <a:xfrm>
                  <a:off x="4163136" y="3918486"/>
                  <a:ext cx="2497754" cy="931024"/>
                </a:xfrm>
                <a:prstGeom prst="rect">
                  <a:avLst/>
                </a:prstGeom>
                <a:noFill/>
              </p:spPr>
              <p:txBody>
                <a:bodyPr wrap="square">
                  <a:spAutoFit/>
                </a:bodyPr>
                <a:lstStyle/>
                <a:p>
                  <a:pPr>
                    <a:spcBef>
                      <a:spcPts val="300"/>
                    </a:spcBef>
                  </a:pPr>
                  <a:r>
                    <a:rPr lang="en-US" sz="700" b="1" dirty="0">
                      <a:solidFill>
                        <a:schemeClr val="tx1">
                          <a:lumMod val="75000"/>
                          <a:lumOff val="25000"/>
                        </a:schemeClr>
                      </a:solidFill>
                    </a:rPr>
                    <a:t>System Capabilities</a:t>
                  </a:r>
                </a:p>
                <a:p>
                  <a:pPr marL="171450" indent="-171450">
                    <a:spcBef>
                      <a:spcPts val="300"/>
                    </a:spcBef>
                    <a:buClr>
                      <a:schemeClr val="accent1"/>
                    </a:buClr>
                    <a:buFont typeface="Webdings" panose="05030102010509060703" pitchFamily="18" charset="2"/>
                    <a:buChar char="4"/>
                  </a:pPr>
                  <a:r>
                    <a:rPr lang="en-US" sz="700" dirty="0">
                      <a:solidFill>
                        <a:schemeClr val="tx1">
                          <a:lumMod val="75000"/>
                          <a:lumOff val="25000"/>
                        </a:schemeClr>
                      </a:solidFill>
                    </a:rPr>
                    <a:t>Evidence-traceable answers</a:t>
                  </a:r>
                </a:p>
                <a:p>
                  <a:pPr marL="171450" indent="-171450">
                    <a:spcBef>
                      <a:spcPts val="300"/>
                    </a:spcBef>
                    <a:buClr>
                      <a:schemeClr val="accent1"/>
                    </a:buClr>
                    <a:buFont typeface="Webdings" panose="05030102010509060703" pitchFamily="18" charset="2"/>
                    <a:buChar char="4"/>
                  </a:pPr>
                  <a:r>
                    <a:rPr lang="en-US" sz="700" dirty="0">
                      <a:solidFill>
                        <a:schemeClr val="tx1">
                          <a:lumMod val="75000"/>
                          <a:lumOff val="25000"/>
                        </a:schemeClr>
                      </a:solidFill>
                    </a:rPr>
                    <a:t>Natural language interaction</a:t>
                  </a:r>
                </a:p>
                <a:p>
                  <a:pPr marL="171450" indent="-171450">
                    <a:spcBef>
                      <a:spcPts val="300"/>
                    </a:spcBef>
                    <a:buClr>
                      <a:schemeClr val="accent1"/>
                    </a:buClr>
                    <a:buFont typeface="Webdings" panose="05030102010509060703" pitchFamily="18" charset="2"/>
                    <a:buChar char="4"/>
                  </a:pPr>
                  <a:r>
                    <a:rPr lang="en-US" sz="700" dirty="0">
                      <a:solidFill>
                        <a:schemeClr val="tx1">
                          <a:lumMod val="75000"/>
                          <a:lumOff val="25000"/>
                        </a:schemeClr>
                      </a:solidFill>
                    </a:rPr>
                    <a:t>Rapid data exploration</a:t>
                  </a:r>
                </a:p>
                <a:p>
                  <a:pPr marL="171450" indent="-171450">
                    <a:spcBef>
                      <a:spcPts val="300"/>
                    </a:spcBef>
                    <a:buClr>
                      <a:schemeClr val="accent1"/>
                    </a:buClr>
                    <a:buFont typeface="Webdings" panose="05030102010509060703" pitchFamily="18" charset="2"/>
                    <a:buChar char="4"/>
                  </a:pPr>
                  <a:r>
                    <a:rPr lang="en-US" sz="700" dirty="0">
                      <a:solidFill>
                        <a:schemeClr val="tx1">
                          <a:lumMod val="75000"/>
                          <a:lumOff val="25000"/>
                        </a:schemeClr>
                      </a:solidFill>
                    </a:rPr>
                    <a:t>Policy-relevant recommendations</a:t>
                  </a:r>
                </a:p>
                <a:p>
                  <a:pPr marL="171450" indent="-171450">
                    <a:spcBef>
                      <a:spcPts val="300"/>
                    </a:spcBef>
                    <a:buClr>
                      <a:schemeClr val="accent1"/>
                    </a:buClr>
                    <a:buFont typeface="Webdings" panose="05030102010509060703" pitchFamily="18" charset="2"/>
                    <a:buChar char="4"/>
                  </a:pPr>
                  <a:r>
                    <a:rPr lang="en-US" sz="700" dirty="0">
                      <a:solidFill>
                        <a:schemeClr val="tx1">
                          <a:lumMod val="75000"/>
                          <a:lumOff val="25000"/>
                        </a:schemeClr>
                      </a:solidFill>
                    </a:rPr>
                    <a:t>Real-time loading feedback</a:t>
                  </a:r>
                </a:p>
              </p:txBody>
            </p:sp>
          </p:grpSp>
        </p:grpSp>
      </p:grpSp>
      <p:grpSp>
        <p:nvGrpSpPr>
          <p:cNvPr id="171" name="Group 170">
            <a:extLst>
              <a:ext uri="{FF2B5EF4-FFF2-40B4-BE49-F238E27FC236}">
                <a16:creationId xmlns:a16="http://schemas.microsoft.com/office/drawing/2014/main" id="{56AFBCF3-C0F6-6191-CB4F-088E78E875CF}"/>
              </a:ext>
            </a:extLst>
          </p:cNvPr>
          <p:cNvGrpSpPr/>
          <p:nvPr/>
        </p:nvGrpSpPr>
        <p:grpSpPr>
          <a:xfrm>
            <a:off x="3488451" y="3778048"/>
            <a:ext cx="730707" cy="382776"/>
            <a:chOff x="3488450" y="3756599"/>
            <a:chExt cx="730707" cy="382776"/>
          </a:xfrm>
        </p:grpSpPr>
        <p:cxnSp>
          <p:nvCxnSpPr>
            <p:cNvPr id="166" name="Straight Connector 165">
              <a:extLst>
                <a:ext uri="{FF2B5EF4-FFF2-40B4-BE49-F238E27FC236}">
                  <a16:creationId xmlns:a16="http://schemas.microsoft.com/office/drawing/2014/main" id="{FF4C0D2F-6D73-43F6-E463-1F0582033756}"/>
                </a:ext>
              </a:extLst>
            </p:cNvPr>
            <p:cNvCxnSpPr>
              <a:cxnSpLocks/>
            </p:cNvCxnSpPr>
            <p:nvPr/>
          </p:nvCxnSpPr>
          <p:spPr>
            <a:xfrm>
              <a:off x="3510268" y="4139375"/>
              <a:ext cx="687071" cy="0"/>
            </a:xfrm>
            <a:prstGeom prst="line">
              <a:avLst/>
            </a:prstGeom>
            <a:ln w="31750" cap="rnd">
              <a:tailEnd type="triangle"/>
            </a:ln>
          </p:spPr>
          <p:style>
            <a:lnRef idx="1">
              <a:schemeClr val="accent1"/>
            </a:lnRef>
            <a:fillRef idx="0">
              <a:schemeClr val="accent1"/>
            </a:fillRef>
            <a:effectRef idx="0">
              <a:schemeClr val="accent1"/>
            </a:effectRef>
            <a:fontRef idx="minor">
              <a:schemeClr val="tx1"/>
            </a:fontRef>
          </p:style>
        </p:cxnSp>
        <p:sp>
          <p:nvSpPr>
            <p:cNvPr id="170" name="TextBox 169">
              <a:extLst>
                <a:ext uri="{FF2B5EF4-FFF2-40B4-BE49-F238E27FC236}">
                  <a16:creationId xmlns:a16="http://schemas.microsoft.com/office/drawing/2014/main" id="{F46FE6B7-1367-BCA1-288C-05387861D4F4}"/>
                </a:ext>
              </a:extLst>
            </p:cNvPr>
            <p:cNvSpPr txBox="1"/>
            <p:nvPr/>
          </p:nvSpPr>
          <p:spPr>
            <a:xfrm>
              <a:off x="3488450" y="3756599"/>
              <a:ext cx="730707" cy="338554"/>
            </a:xfrm>
            <a:prstGeom prst="rect">
              <a:avLst/>
            </a:prstGeom>
            <a:noFill/>
          </p:spPr>
          <p:txBody>
            <a:bodyPr wrap="square">
              <a:spAutoFit/>
            </a:bodyPr>
            <a:lstStyle/>
            <a:p>
              <a:pPr algn="ctr"/>
              <a:r>
                <a:rPr lang="en-US" sz="800" b="1" dirty="0">
                  <a:solidFill>
                    <a:schemeClr val="tx1">
                      <a:lumMod val="75000"/>
                      <a:lumOff val="25000"/>
                    </a:schemeClr>
                  </a:solidFill>
                </a:rPr>
                <a:t>CSV Data Ingest</a:t>
              </a:r>
            </a:p>
          </p:txBody>
        </p:sp>
      </p:grpSp>
      <p:grpSp>
        <p:nvGrpSpPr>
          <p:cNvPr id="172" name="Group 171">
            <a:extLst>
              <a:ext uri="{FF2B5EF4-FFF2-40B4-BE49-F238E27FC236}">
                <a16:creationId xmlns:a16="http://schemas.microsoft.com/office/drawing/2014/main" id="{D30607A9-D6CA-D46C-8B8B-4B07C3F7299E}"/>
              </a:ext>
            </a:extLst>
          </p:cNvPr>
          <p:cNvGrpSpPr/>
          <p:nvPr/>
        </p:nvGrpSpPr>
        <p:grpSpPr>
          <a:xfrm>
            <a:off x="7258462" y="2808711"/>
            <a:ext cx="730707" cy="382776"/>
            <a:chOff x="3488450" y="3756599"/>
            <a:chExt cx="730707" cy="382776"/>
          </a:xfrm>
        </p:grpSpPr>
        <p:cxnSp>
          <p:nvCxnSpPr>
            <p:cNvPr id="173" name="Straight Connector 172">
              <a:extLst>
                <a:ext uri="{FF2B5EF4-FFF2-40B4-BE49-F238E27FC236}">
                  <a16:creationId xmlns:a16="http://schemas.microsoft.com/office/drawing/2014/main" id="{DDF809BE-B023-E89A-CEA8-F12A15D036EA}"/>
                </a:ext>
              </a:extLst>
            </p:cNvPr>
            <p:cNvCxnSpPr>
              <a:cxnSpLocks/>
            </p:cNvCxnSpPr>
            <p:nvPr/>
          </p:nvCxnSpPr>
          <p:spPr>
            <a:xfrm>
              <a:off x="3510268" y="4139375"/>
              <a:ext cx="687071" cy="0"/>
            </a:xfrm>
            <a:prstGeom prst="line">
              <a:avLst/>
            </a:prstGeom>
            <a:ln w="31750" cap="rnd">
              <a:tailEnd type="triangle"/>
            </a:ln>
          </p:spPr>
          <p:style>
            <a:lnRef idx="1">
              <a:schemeClr val="accent1"/>
            </a:lnRef>
            <a:fillRef idx="0">
              <a:schemeClr val="accent1"/>
            </a:fillRef>
            <a:effectRef idx="0">
              <a:schemeClr val="accent1"/>
            </a:effectRef>
            <a:fontRef idx="minor">
              <a:schemeClr val="tx1"/>
            </a:fontRef>
          </p:style>
        </p:cxnSp>
        <p:sp>
          <p:nvSpPr>
            <p:cNvPr id="174" name="TextBox 173">
              <a:extLst>
                <a:ext uri="{FF2B5EF4-FFF2-40B4-BE49-F238E27FC236}">
                  <a16:creationId xmlns:a16="http://schemas.microsoft.com/office/drawing/2014/main" id="{D5D8CBE1-E73F-B9A0-16B9-36F3607DF837}"/>
                </a:ext>
              </a:extLst>
            </p:cNvPr>
            <p:cNvSpPr txBox="1"/>
            <p:nvPr/>
          </p:nvSpPr>
          <p:spPr>
            <a:xfrm>
              <a:off x="3488450" y="3756599"/>
              <a:ext cx="730707" cy="338554"/>
            </a:xfrm>
            <a:prstGeom prst="rect">
              <a:avLst/>
            </a:prstGeom>
            <a:noFill/>
          </p:spPr>
          <p:txBody>
            <a:bodyPr wrap="square">
              <a:spAutoFit/>
            </a:bodyPr>
            <a:lstStyle/>
            <a:p>
              <a:pPr algn="ctr"/>
              <a:r>
                <a:rPr lang="en-US" sz="800" b="1" dirty="0">
                  <a:solidFill>
                    <a:schemeClr val="tx1">
                      <a:lumMod val="75000"/>
                      <a:lumOff val="25000"/>
                    </a:schemeClr>
                  </a:solidFill>
                </a:rPr>
                <a:t>Grounded Response</a:t>
              </a:r>
            </a:p>
          </p:txBody>
        </p:sp>
      </p:grpSp>
      <p:grpSp>
        <p:nvGrpSpPr>
          <p:cNvPr id="175" name="Group 174">
            <a:extLst>
              <a:ext uri="{FF2B5EF4-FFF2-40B4-BE49-F238E27FC236}">
                <a16:creationId xmlns:a16="http://schemas.microsoft.com/office/drawing/2014/main" id="{D6E1B839-6ECA-9BDF-E7F0-C76FE027F927}"/>
              </a:ext>
            </a:extLst>
          </p:cNvPr>
          <p:cNvGrpSpPr/>
          <p:nvPr/>
        </p:nvGrpSpPr>
        <p:grpSpPr>
          <a:xfrm>
            <a:off x="7258462" y="4049746"/>
            <a:ext cx="730707" cy="382776"/>
            <a:chOff x="3488450" y="3756599"/>
            <a:chExt cx="730707" cy="382776"/>
          </a:xfrm>
        </p:grpSpPr>
        <p:cxnSp>
          <p:nvCxnSpPr>
            <p:cNvPr id="176" name="Straight Connector 175">
              <a:extLst>
                <a:ext uri="{FF2B5EF4-FFF2-40B4-BE49-F238E27FC236}">
                  <a16:creationId xmlns:a16="http://schemas.microsoft.com/office/drawing/2014/main" id="{E269C3AD-CB83-5C55-440B-478A50349DCB}"/>
                </a:ext>
              </a:extLst>
            </p:cNvPr>
            <p:cNvCxnSpPr>
              <a:cxnSpLocks/>
            </p:cNvCxnSpPr>
            <p:nvPr/>
          </p:nvCxnSpPr>
          <p:spPr>
            <a:xfrm>
              <a:off x="3510268" y="4139375"/>
              <a:ext cx="687071" cy="0"/>
            </a:xfrm>
            <a:prstGeom prst="line">
              <a:avLst/>
            </a:prstGeom>
            <a:ln w="31750" cap="rnd">
              <a:tailEnd type="triangle"/>
            </a:ln>
          </p:spPr>
          <p:style>
            <a:lnRef idx="1">
              <a:schemeClr val="accent1"/>
            </a:lnRef>
            <a:fillRef idx="0">
              <a:schemeClr val="accent1"/>
            </a:fillRef>
            <a:effectRef idx="0">
              <a:schemeClr val="accent1"/>
            </a:effectRef>
            <a:fontRef idx="minor">
              <a:schemeClr val="tx1"/>
            </a:fontRef>
          </p:style>
        </p:cxnSp>
        <p:sp>
          <p:nvSpPr>
            <p:cNvPr id="177" name="TextBox 176">
              <a:extLst>
                <a:ext uri="{FF2B5EF4-FFF2-40B4-BE49-F238E27FC236}">
                  <a16:creationId xmlns:a16="http://schemas.microsoft.com/office/drawing/2014/main" id="{80CAE9A4-306F-210B-1BC3-3BBB84C46609}"/>
                </a:ext>
              </a:extLst>
            </p:cNvPr>
            <p:cNvSpPr txBox="1"/>
            <p:nvPr/>
          </p:nvSpPr>
          <p:spPr>
            <a:xfrm>
              <a:off x="3488450" y="3756599"/>
              <a:ext cx="730707" cy="338554"/>
            </a:xfrm>
            <a:prstGeom prst="rect">
              <a:avLst/>
            </a:prstGeom>
            <a:noFill/>
          </p:spPr>
          <p:txBody>
            <a:bodyPr wrap="square">
              <a:spAutoFit/>
            </a:bodyPr>
            <a:lstStyle/>
            <a:p>
              <a:pPr algn="ctr"/>
              <a:r>
                <a:rPr lang="en-US" sz="800" b="1" dirty="0">
                  <a:solidFill>
                    <a:schemeClr val="tx1">
                      <a:lumMod val="75000"/>
                      <a:lumOff val="25000"/>
                    </a:schemeClr>
                  </a:solidFill>
                </a:rPr>
                <a:t>User Query</a:t>
              </a:r>
            </a:p>
          </p:txBody>
        </p:sp>
      </p:grpSp>
      <p:grpSp>
        <p:nvGrpSpPr>
          <p:cNvPr id="180" name="Group 179">
            <a:extLst>
              <a:ext uri="{FF2B5EF4-FFF2-40B4-BE49-F238E27FC236}">
                <a16:creationId xmlns:a16="http://schemas.microsoft.com/office/drawing/2014/main" id="{46E8F916-B1C4-F500-993F-ECF95AA65848}"/>
              </a:ext>
            </a:extLst>
          </p:cNvPr>
          <p:cNvGrpSpPr/>
          <p:nvPr/>
        </p:nvGrpSpPr>
        <p:grpSpPr>
          <a:xfrm>
            <a:off x="7258462" y="4872588"/>
            <a:ext cx="730707" cy="412432"/>
            <a:chOff x="3488450" y="4139375"/>
            <a:chExt cx="730707" cy="412432"/>
          </a:xfrm>
        </p:grpSpPr>
        <p:cxnSp>
          <p:nvCxnSpPr>
            <p:cNvPr id="181" name="Straight Connector 180">
              <a:extLst>
                <a:ext uri="{FF2B5EF4-FFF2-40B4-BE49-F238E27FC236}">
                  <a16:creationId xmlns:a16="http://schemas.microsoft.com/office/drawing/2014/main" id="{8A5FAF85-7A1A-5BA4-2EA2-991E7776BC6A}"/>
                </a:ext>
              </a:extLst>
            </p:cNvPr>
            <p:cNvCxnSpPr>
              <a:cxnSpLocks/>
            </p:cNvCxnSpPr>
            <p:nvPr/>
          </p:nvCxnSpPr>
          <p:spPr>
            <a:xfrm>
              <a:off x="3510268" y="4139375"/>
              <a:ext cx="687071" cy="0"/>
            </a:xfrm>
            <a:prstGeom prst="line">
              <a:avLst/>
            </a:prstGeom>
            <a:ln w="31750" cap="rnd">
              <a:headEnd type="triangle"/>
              <a:tailEnd type="none"/>
            </a:ln>
          </p:spPr>
          <p:style>
            <a:lnRef idx="1">
              <a:schemeClr val="accent1"/>
            </a:lnRef>
            <a:fillRef idx="0">
              <a:schemeClr val="accent1"/>
            </a:fillRef>
            <a:effectRef idx="0">
              <a:schemeClr val="accent1"/>
            </a:effectRef>
            <a:fontRef idx="minor">
              <a:schemeClr val="tx1"/>
            </a:fontRef>
          </p:style>
        </p:cxnSp>
        <p:sp>
          <p:nvSpPr>
            <p:cNvPr id="182" name="TextBox 181">
              <a:extLst>
                <a:ext uri="{FF2B5EF4-FFF2-40B4-BE49-F238E27FC236}">
                  <a16:creationId xmlns:a16="http://schemas.microsoft.com/office/drawing/2014/main" id="{1AA57803-AEFB-3B97-F4A6-5AD0D7C2E312}"/>
                </a:ext>
              </a:extLst>
            </p:cNvPr>
            <p:cNvSpPr txBox="1"/>
            <p:nvPr/>
          </p:nvSpPr>
          <p:spPr>
            <a:xfrm>
              <a:off x="3488450" y="4213253"/>
              <a:ext cx="730707" cy="338554"/>
            </a:xfrm>
            <a:prstGeom prst="rect">
              <a:avLst/>
            </a:prstGeom>
            <a:noFill/>
          </p:spPr>
          <p:txBody>
            <a:bodyPr wrap="square">
              <a:spAutoFit/>
            </a:bodyPr>
            <a:lstStyle/>
            <a:p>
              <a:pPr algn="ctr"/>
              <a:r>
                <a:rPr lang="en-US" sz="800" b="1" dirty="0">
                  <a:solidFill>
                    <a:schemeClr val="tx1">
                      <a:lumMod val="75000"/>
                      <a:lumOff val="25000"/>
                    </a:schemeClr>
                  </a:solidFill>
                </a:rPr>
                <a:t>LLM Response</a:t>
              </a:r>
            </a:p>
          </p:txBody>
        </p:sp>
      </p:grpSp>
    </p:spTree>
    <p:extLst>
      <p:ext uri="{BB962C8B-B14F-4D97-AF65-F5344CB8AC3E}">
        <p14:creationId xmlns:p14="http://schemas.microsoft.com/office/powerpoint/2010/main" val="25223314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2F5C66-CA6B-3A40-D932-33CA1A1501B8}"/>
            </a:ext>
          </a:extLst>
        </p:cNvPr>
        <p:cNvGrpSpPr/>
        <p:nvPr/>
      </p:nvGrpSpPr>
      <p:grpSpPr>
        <a:xfrm>
          <a:off x="0" y="0"/>
          <a:ext cx="0" cy="0"/>
          <a:chOff x="0" y="0"/>
          <a:chExt cx="0" cy="0"/>
        </a:xfrm>
      </p:grpSpPr>
      <p:sp>
        <p:nvSpPr>
          <p:cNvPr id="28" name="Rectangle: Top Corners Rounded 27">
            <a:extLst>
              <a:ext uri="{FF2B5EF4-FFF2-40B4-BE49-F238E27FC236}">
                <a16:creationId xmlns:a16="http://schemas.microsoft.com/office/drawing/2014/main" id="{5CF8EF0C-AF5B-D712-4203-31D862CEA429}"/>
              </a:ext>
            </a:extLst>
          </p:cNvPr>
          <p:cNvSpPr/>
          <p:nvPr/>
        </p:nvSpPr>
        <p:spPr>
          <a:xfrm rot="16200000">
            <a:off x="8548686" y="2462213"/>
            <a:ext cx="5353052" cy="1933575"/>
          </a:xfrm>
          <a:prstGeom prst="round2SameRect">
            <a:avLst>
              <a:gd name="adj1" fmla="val 1913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9C843BF6-5EC0-C2C6-3996-54B9DA23A1AF}"/>
              </a:ext>
            </a:extLst>
          </p:cNvPr>
          <p:cNvGrpSpPr/>
          <p:nvPr/>
        </p:nvGrpSpPr>
        <p:grpSpPr>
          <a:xfrm>
            <a:off x="10571585" y="119322"/>
            <a:ext cx="1483256" cy="573212"/>
            <a:chOff x="9204960" y="4970859"/>
            <a:chExt cx="2386965" cy="1209675"/>
          </a:xfrm>
        </p:grpSpPr>
        <p:sp>
          <p:nvSpPr>
            <p:cNvPr id="94" name="Rectangle: Rounded Corners 93">
              <a:extLst>
                <a:ext uri="{FF2B5EF4-FFF2-40B4-BE49-F238E27FC236}">
                  <a16:creationId xmlns:a16="http://schemas.microsoft.com/office/drawing/2014/main" id="{83C05803-392D-F6C9-5829-542005F1CA38}"/>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87789F76-A71F-6737-4B2B-93A0DD291E8A}"/>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077D37EE-D717-02CE-2A41-DD5C1F7203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E4B0C914-D7B7-D081-CD0E-79CCDBDF04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DC5029FC-956E-5CD1-4172-C46226BC9115}"/>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C79AB14E-4631-6BAE-C3B7-F7E60EF79712}"/>
              </a:ext>
            </a:extLst>
          </p:cNvPr>
          <p:cNvSpPr txBox="1"/>
          <p:nvPr/>
        </p:nvSpPr>
        <p:spPr>
          <a:xfrm>
            <a:off x="995832" y="1375102"/>
            <a:ext cx="3811107" cy="830997"/>
          </a:xfrm>
          <a:prstGeom prst="rect">
            <a:avLst/>
          </a:prstGeom>
          <a:noFill/>
        </p:spPr>
        <p:txBody>
          <a:bodyPr wrap="square">
            <a:spAutoFit/>
          </a:bodyPr>
          <a:lstStyle/>
          <a:p>
            <a:r>
              <a:rPr lang="en-US" sz="2400" dirty="0" err="1">
                <a:solidFill>
                  <a:schemeClr val="accent1"/>
                </a:solidFill>
                <a:latin typeface="Montserrat SemiBold" pitchFamily="2" charset="0"/>
              </a:rPr>
              <a:t>Langchain</a:t>
            </a:r>
            <a:r>
              <a:rPr lang="en-US" sz="2400" dirty="0">
                <a:solidFill>
                  <a:schemeClr val="accent1"/>
                </a:solidFill>
                <a:latin typeface="Montserrat SemiBold" pitchFamily="2" charset="0"/>
              </a:rPr>
              <a:t> + </a:t>
            </a:r>
          </a:p>
          <a:p>
            <a:r>
              <a:rPr lang="en-US" sz="2400" dirty="0" err="1">
                <a:solidFill>
                  <a:schemeClr val="accent1"/>
                </a:solidFill>
                <a:latin typeface="Montserrat SemiBold" pitchFamily="2" charset="0"/>
              </a:rPr>
              <a:t>Langraph</a:t>
            </a:r>
            <a:r>
              <a:rPr lang="en-US" sz="2400" dirty="0">
                <a:solidFill>
                  <a:schemeClr val="accent1"/>
                </a:solidFill>
                <a:latin typeface="Montserrat SemiBold" pitchFamily="2" charset="0"/>
              </a:rPr>
              <a:t> Integration</a:t>
            </a:r>
          </a:p>
        </p:txBody>
      </p:sp>
      <p:grpSp>
        <p:nvGrpSpPr>
          <p:cNvPr id="2" name="Group 1">
            <a:extLst>
              <a:ext uri="{FF2B5EF4-FFF2-40B4-BE49-F238E27FC236}">
                <a16:creationId xmlns:a16="http://schemas.microsoft.com/office/drawing/2014/main" id="{EC32FECF-519C-7DD5-E681-F8D84B32EF91}"/>
              </a:ext>
            </a:extLst>
          </p:cNvPr>
          <p:cNvGrpSpPr/>
          <p:nvPr/>
        </p:nvGrpSpPr>
        <p:grpSpPr>
          <a:xfrm>
            <a:off x="995833" y="2590406"/>
            <a:ext cx="3387631" cy="1509572"/>
            <a:chOff x="995833" y="3296803"/>
            <a:chExt cx="4257942" cy="1509572"/>
          </a:xfrm>
        </p:grpSpPr>
        <p:sp>
          <p:nvSpPr>
            <p:cNvPr id="22" name="TextBox 21">
              <a:extLst>
                <a:ext uri="{FF2B5EF4-FFF2-40B4-BE49-F238E27FC236}">
                  <a16:creationId xmlns:a16="http://schemas.microsoft.com/office/drawing/2014/main" id="{D98DA8D5-A4C4-62FA-C35A-EA2E7A79E48D}"/>
                </a:ext>
              </a:extLst>
            </p:cNvPr>
            <p:cNvSpPr txBox="1"/>
            <p:nvPr/>
          </p:nvSpPr>
          <p:spPr>
            <a:xfrm>
              <a:off x="995833" y="3296803"/>
              <a:ext cx="4156342" cy="276999"/>
            </a:xfrm>
            <a:prstGeom prst="rect">
              <a:avLst/>
            </a:prstGeom>
            <a:noFill/>
          </p:spPr>
          <p:txBody>
            <a:bodyPr wrap="square">
              <a:spAutoFit/>
            </a:bodyPr>
            <a:lstStyle/>
            <a:p>
              <a:r>
                <a:rPr lang="en-US" sz="1200" dirty="0">
                  <a:solidFill>
                    <a:schemeClr val="accent1"/>
                  </a:solidFill>
                  <a:latin typeface="Montserrat SemiBold" pitchFamily="2" charset="0"/>
                </a:rPr>
                <a:t>Framework Structure</a:t>
              </a:r>
            </a:p>
          </p:txBody>
        </p:sp>
        <p:sp>
          <p:nvSpPr>
            <p:cNvPr id="24" name="TextBox 23">
              <a:extLst>
                <a:ext uri="{FF2B5EF4-FFF2-40B4-BE49-F238E27FC236}">
                  <a16:creationId xmlns:a16="http://schemas.microsoft.com/office/drawing/2014/main" id="{ABF9667F-46FD-699A-BEE2-DDC1A6FA1699}"/>
                </a:ext>
              </a:extLst>
            </p:cNvPr>
            <p:cNvSpPr txBox="1"/>
            <p:nvPr/>
          </p:nvSpPr>
          <p:spPr>
            <a:xfrm>
              <a:off x="995833" y="3567574"/>
              <a:ext cx="4257942" cy="1238801"/>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Built using </a:t>
              </a:r>
              <a:r>
                <a:rPr lang="en-US" sz="1200" dirty="0" err="1">
                  <a:solidFill>
                    <a:schemeClr val="bg2">
                      <a:lumMod val="75000"/>
                      <a:lumOff val="25000"/>
                    </a:schemeClr>
                  </a:solidFill>
                  <a:latin typeface="+mj-lt"/>
                </a:rPr>
                <a:t>LangChain’s</a:t>
              </a:r>
              <a:r>
                <a:rPr lang="en-US" sz="1200" dirty="0">
                  <a:solidFill>
                    <a:schemeClr val="bg2">
                      <a:lumMod val="75000"/>
                      <a:lumOff val="25000"/>
                    </a:schemeClr>
                  </a:solidFill>
                  <a:latin typeface="+mj-lt"/>
                </a:rPr>
                <a:t> </a:t>
              </a:r>
              <a:r>
                <a:rPr lang="en-US" sz="1200" dirty="0" err="1">
                  <a:solidFill>
                    <a:schemeClr val="bg2">
                      <a:lumMod val="75000"/>
                      <a:lumOff val="25000"/>
                    </a:schemeClr>
                  </a:solidFill>
                  <a:latin typeface="+mj-lt"/>
                </a:rPr>
                <a:t>LangGraph</a:t>
              </a:r>
              <a:r>
                <a:rPr lang="en-US" sz="1200" dirty="0">
                  <a:solidFill>
                    <a:schemeClr val="bg2">
                      <a:lumMod val="75000"/>
                      <a:lumOff val="25000"/>
                    </a:schemeClr>
                  </a:solidFill>
                  <a:latin typeface="+mj-lt"/>
                </a:rPr>
                <a:t> to enable stateful, multi-step reasoning through a directed graph.</a:t>
              </a:r>
            </a:p>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Implemented as a minimal </a:t>
              </a:r>
              <a:r>
                <a:rPr lang="en-US" sz="1200" dirty="0" err="1">
                  <a:solidFill>
                    <a:schemeClr val="bg2">
                      <a:lumMod val="75000"/>
                      <a:lumOff val="25000"/>
                    </a:schemeClr>
                  </a:solidFill>
                  <a:latin typeface="+mj-lt"/>
                </a:rPr>
                <a:t>LangGraph</a:t>
              </a:r>
              <a:r>
                <a:rPr lang="en-US" sz="1200" dirty="0">
                  <a:solidFill>
                    <a:schemeClr val="bg2">
                      <a:lumMod val="75000"/>
                      <a:lumOff val="25000"/>
                    </a:schemeClr>
                  </a:solidFill>
                  <a:latin typeface="+mj-lt"/>
                </a:rPr>
                <a:t> with a single question-answering node supported by structured memory.</a:t>
              </a:r>
            </a:p>
          </p:txBody>
        </p:sp>
      </p:grpSp>
      <p:cxnSp>
        <p:nvCxnSpPr>
          <p:cNvPr id="35" name="Straight Connector 34">
            <a:extLst>
              <a:ext uri="{FF2B5EF4-FFF2-40B4-BE49-F238E27FC236}">
                <a16:creationId xmlns:a16="http://schemas.microsoft.com/office/drawing/2014/main" id="{277344D4-5C75-796F-F5D0-8C25323D94E5}"/>
              </a:ext>
            </a:extLst>
          </p:cNvPr>
          <p:cNvCxnSpPr>
            <a:cxnSpLocks/>
          </p:cNvCxnSpPr>
          <p:nvPr/>
        </p:nvCxnSpPr>
        <p:spPr>
          <a:xfrm>
            <a:off x="0" y="4123702"/>
            <a:ext cx="4515439"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11C8B84C-A960-9603-4612-7CD654C5BBD9}"/>
              </a:ext>
            </a:extLst>
          </p:cNvPr>
          <p:cNvGrpSpPr/>
          <p:nvPr/>
        </p:nvGrpSpPr>
        <p:grpSpPr>
          <a:xfrm>
            <a:off x="995833" y="4332092"/>
            <a:ext cx="3387631" cy="1509572"/>
            <a:chOff x="995833" y="3296803"/>
            <a:chExt cx="4257942" cy="1509572"/>
          </a:xfrm>
        </p:grpSpPr>
        <p:sp>
          <p:nvSpPr>
            <p:cNvPr id="7" name="TextBox 6">
              <a:extLst>
                <a:ext uri="{FF2B5EF4-FFF2-40B4-BE49-F238E27FC236}">
                  <a16:creationId xmlns:a16="http://schemas.microsoft.com/office/drawing/2014/main" id="{060F0911-E7CF-5F46-495E-F334534AFF69}"/>
                </a:ext>
              </a:extLst>
            </p:cNvPr>
            <p:cNvSpPr txBox="1"/>
            <p:nvPr/>
          </p:nvSpPr>
          <p:spPr>
            <a:xfrm>
              <a:off x="995833" y="3296803"/>
              <a:ext cx="4156342" cy="276999"/>
            </a:xfrm>
            <a:prstGeom prst="rect">
              <a:avLst/>
            </a:prstGeom>
            <a:noFill/>
          </p:spPr>
          <p:txBody>
            <a:bodyPr wrap="square">
              <a:spAutoFit/>
            </a:bodyPr>
            <a:lstStyle/>
            <a:p>
              <a:r>
                <a:rPr lang="en-US" sz="1200" dirty="0">
                  <a:solidFill>
                    <a:schemeClr val="accent1"/>
                  </a:solidFill>
                  <a:latin typeface="Montserrat SemiBold" pitchFamily="2" charset="0"/>
                </a:rPr>
                <a:t>Data-Grounded Reasoning</a:t>
              </a:r>
            </a:p>
          </p:txBody>
        </p:sp>
        <p:sp>
          <p:nvSpPr>
            <p:cNvPr id="9" name="TextBox 8">
              <a:extLst>
                <a:ext uri="{FF2B5EF4-FFF2-40B4-BE49-F238E27FC236}">
                  <a16:creationId xmlns:a16="http://schemas.microsoft.com/office/drawing/2014/main" id="{B187434D-A92C-6455-6908-AA6566FB167C}"/>
                </a:ext>
              </a:extLst>
            </p:cNvPr>
            <p:cNvSpPr txBox="1"/>
            <p:nvPr/>
          </p:nvSpPr>
          <p:spPr>
            <a:xfrm>
              <a:off x="995833" y="3567574"/>
              <a:ext cx="4257942" cy="1238801"/>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The agent loads outputs from ML and statistical analyses (correlations, coefficients, importance rankings).</a:t>
              </a:r>
            </a:p>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Each CSV is formatted and injected into a custom prompt template to ensure evidence-based responses.</a:t>
              </a:r>
            </a:p>
          </p:txBody>
        </p:sp>
      </p:grpSp>
      <p:sp>
        <p:nvSpPr>
          <p:cNvPr id="27" name="Rectangle: Rounded Corners 26">
            <a:extLst>
              <a:ext uri="{FF2B5EF4-FFF2-40B4-BE49-F238E27FC236}">
                <a16:creationId xmlns:a16="http://schemas.microsoft.com/office/drawing/2014/main" id="{D6A67827-4396-777E-83E2-40A1428F310C}"/>
              </a:ext>
            </a:extLst>
          </p:cNvPr>
          <p:cNvSpPr/>
          <p:nvPr/>
        </p:nvSpPr>
        <p:spPr>
          <a:xfrm>
            <a:off x="5081533" y="1171578"/>
            <a:ext cx="6634217" cy="4514846"/>
          </a:xfrm>
          <a:prstGeom prst="roundRect">
            <a:avLst>
              <a:gd name="adj" fmla="val 439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6" name="Group 75">
            <a:extLst>
              <a:ext uri="{FF2B5EF4-FFF2-40B4-BE49-F238E27FC236}">
                <a16:creationId xmlns:a16="http://schemas.microsoft.com/office/drawing/2014/main" id="{E1724746-5089-7B1E-26A5-4866F91884F3}"/>
              </a:ext>
            </a:extLst>
          </p:cNvPr>
          <p:cNvGrpSpPr/>
          <p:nvPr/>
        </p:nvGrpSpPr>
        <p:grpSpPr>
          <a:xfrm>
            <a:off x="5375871" y="1584850"/>
            <a:ext cx="6905972" cy="3749856"/>
            <a:chOff x="5375871" y="1448339"/>
            <a:chExt cx="6905972" cy="3749856"/>
          </a:xfrm>
        </p:grpSpPr>
        <p:cxnSp>
          <p:nvCxnSpPr>
            <p:cNvPr id="38" name="Straight Connector 37">
              <a:extLst>
                <a:ext uri="{FF2B5EF4-FFF2-40B4-BE49-F238E27FC236}">
                  <a16:creationId xmlns:a16="http://schemas.microsoft.com/office/drawing/2014/main" id="{3C0DDCCD-036D-7EE1-B9CC-5F08CA644634}"/>
                </a:ext>
              </a:extLst>
            </p:cNvPr>
            <p:cNvCxnSpPr>
              <a:cxnSpLocks/>
            </p:cNvCxnSpPr>
            <p:nvPr/>
          </p:nvCxnSpPr>
          <p:spPr>
            <a:xfrm>
              <a:off x="5429839" y="2684959"/>
              <a:ext cx="6285911"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5" name="Group 74">
              <a:extLst>
                <a:ext uri="{FF2B5EF4-FFF2-40B4-BE49-F238E27FC236}">
                  <a16:creationId xmlns:a16="http://schemas.microsoft.com/office/drawing/2014/main" id="{5BE0A907-5757-13A2-AC9F-7815E391B690}"/>
                </a:ext>
              </a:extLst>
            </p:cNvPr>
            <p:cNvGrpSpPr/>
            <p:nvPr/>
          </p:nvGrpSpPr>
          <p:grpSpPr>
            <a:xfrm>
              <a:off x="5375871" y="1448339"/>
              <a:ext cx="6905972" cy="1038489"/>
              <a:chOff x="5375871" y="1448339"/>
              <a:chExt cx="6905972" cy="1038489"/>
            </a:xfrm>
          </p:grpSpPr>
          <p:sp>
            <p:nvSpPr>
              <p:cNvPr id="32" name="TextBox 31">
                <a:extLst>
                  <a:ext uri="{FF2B5EF4-FFF2-40B4-BE49-F238E27FC236}">
                    <a16:creationId xmlns:a16="http://schemas.microsoft.com/office/drawing/2014/main" id="{4DED6A78-5E4A-CFA5-9580-406AF87993AA}"/>
                  </a:ext>
                </a:extLst>
              </p:cNvPr>
              <p:cNvSpPr txBox="1"/>
              <p:nvPr/>
            </p:nvSpPr>
            <p:spPr>
              <a:xfrm>
                <a:off x="5375871" y="1448339"/>
                <a:ext cx="4950621" cy="276999"/>
              </a:xfrm>
              <a:prstGeom prst="rect">
                <a:avLst/>
              </a:prstGeom>
              <a:noFill/>
            </p:spPr>
            <p:txBody>
              <a:bodyPr wrap="square">
                <a:spAutoFit/>
              </a:bodyPr>
              <a:lstStyle/>
              <a:p>
                <a:r>
                  <a:rPr lang="en-US" sz="1200" dirty="0">
                    <a:solidFill>
                      <a:schemeClr val="accent1"/>
                    </a:solidFill>
                    <a:latin typeface="Montserrat SemiBold" pitchFamily="2" charset="0"/>
                  </a:rPr>
                  <a:t>Prompt Design</a:t>
                </a:r>
              </a:p>
            </p:txBody>
          </p:sp>
          <p:grpSp>
            <p:nvGrpSpPr>
              <p:cNvPr id="68" name="Group 67">
                <a:extLst>
                  <a:ext uri="{FF2B5EF4-FFF2-40B4-BE49-F238E27FC236}">
                    <a16:creationId xmlns:a16="http://schemas.microsoft.com/office/drawing/2014/main" id="{0FB7326C-6F01-2B51-0A80-AAC5EEDC786A}"/>
                  </a:ext>
                </a:extLst>
              </p:cNvPr>
              <p:cNvGrpSpPr/>
              <p:nvPr/>
            </p:nvGrpSpPr>
            <p:grpSpPr>
              <a:xfrm>
                <a:off x="5375871" y="1719110"/>
                <a:ext cx="6905972" cy="767718"/>
                <a:chOff x="5375871" y="1719110"/>
                <a:chExt cx="6905972" cy="767718"/>
              </a:xfrm>
            </p:grpSpPr>
            <p:sp>
              <p:nvSpPr>
                <p:cNvPr id="36" name="TextBox 35">
                  <a:extLst>
                    <a:ext uri="{FF2B5EF4-FFF2-40B4-BE49-F238E27FC236}">
                      <a16:creationId xmlns:a16="http://schemas.microsoft.com/office/drawing/2014/main" id="{99484059-4577-416A-5328-3C2CDCE1EA7E}"/>
                    </a:ext>
                  </a:extLst>
                </p:cNvPr>
                <p:cNvSpPr txBox="1"/>
                <p:nvPr/>
              </p:nvSpPr>
              <p:spPr>
                <a:xfrm>
                  <a:off x="5375871" y="1719110"/>
                  <a:ext cx="5071637" cy="276999"/>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Delimited sections for</a:t>
                  </a:r>
                </a:p>
              </p:txBody>
            </p:sp>
            <p:grpSp>
              <p:nvGrpSpPr>
                <p:cNvPr id="67" name="Group 66">
                  <a:extLst>
                    <a:ext uri="{FF2B5EF4-FFF2-40B4-BE49-F238E27FC236}">
                      <a16:creationId xmlns:a16="http://schemas.microsoft.com/office/drawing/2014/main" id="{748DED8F-E3D1-635D-08D2-A43D86BE7C98}"/>
                    </a:ext>
                  </a:extLst>
                </p:cNvPr>
                <p:cNvGrpSpPr/>
                <p:nvPr/>
              </p:nvGrpSpPr>
              <p:grpSpPr>
                <a:xfrm>
                  <a:off x="5429839" y="1959694"/>
                  <a:ext cx="6852004" cy="253916"/>
                  <a:chOff x="5429839" y="1959694"/>
                  <a:chExt cx="6852004" cy="253916"/>
                </a:xfrm>
              </p:grpSpPr>
              <p:sp>
                <p:nvSpPr>
                  <p:cNvPr id="39" name="TextBox 38">
                    <a:extLst>
                      <a:ext uri="{FF2B5EF4-FFF2-40B4-BE49-F238E27FC236}">
                        <a16:creationId xmlns:a16="http://schemas.microsoft.com/office/drawing/2014/main" id="{6312FC04-152E-8BFC-91A7-8A6E9BEFA71C}"/>
                      </a:ext>
                    </a:extLst>
                  </p:cNvPr>
                  <p:cNvSpPr txBox="1"/>
                  <p:nvPr/>
                </p:nvSpPr>
                <p:spPr>
                  <a:xfrm>
                    <a:off x="5429839" y="1959694"/>
                    <a:ext cx="2012833" cy="253916"/>
                  </a:xfrm>
                  <a:prstGeom prst="rect">
                    <a:avLst/>
                  </a:prstGeom>
                  <a:noFill/>
                </p:spPr>
                <p:txBody>
                  <a:bodyPr wrap="square">
                    <a:spAutoFit/>
                  </a:bodyPr>
                  <a:lstStyle/>
                  <a:p>
                    <a:pPr>
                      <a:spcBef>
                        <a:spcPts val="300"/>
                      </a:spcBef>
                      <a:buClr>
                        <a:schemeClr val="accent1"/>
                      </a:buClr>
                    </a:pPr>
                    <a:r>
                      <a:rPr lang="en-US" sz="1050" dirty="0">
                        <a:solidFill>
                          <a:schemeClr val="bg2">
                            <a:lumMod val="75000"/>
                            <a:lumOff val="25000"/>
                          </a:schemeClr>
                        </a:solidFill>
                        <a:latin typeface="+mj-lt"/>
                      </a:rPr>
                      <a:t>Correlation matrices</a:t>
                    </a:r>
                  </a:p>
                </p:txBody>
              </p:sp>
              <p:sp>
                <p:nvSpPr>
                  <p:cNvPr id="40" name="TextBox 39">
                    <a:extLst>
                      <a:ext uri="{FF2B5EF4-FFF2-40B4-BE49-F238E27FC236}">
                        <a16:creationId xmlns:a16="http://schemas.microsoft.com/office/drawing/2014/main" id="{1EDF2985-3055-2893-22E7-E7B77A1D74BA}"/>
                      </a:ext>
                    </a:extLst>
                  </p:cNvPr>
                  <p:cNvSpPr txBox="1"/>
                  <p:nvPr/>
                </p:nvSpPr>
                <p:spPr>
                  <a:xfrm>
                    <a:off x="7429082" y="1959694"/>
                    <a:ext cx="2012833" cy="253916"/>
                  </a:xfrm>
                  <a:prstGeom prst="rect">
                    <a:avLst/>
                  </a:prstGeom>
                  <a:noFill/>
                </p:spPr>
                <p:txBody>
                  <a:bodyPr wrap="square">
                    <a:spAutoFit/>
                  </a:bodyPr>
                  <a:lstStyle/>
                  <a:p>
                    <a:pPr>
                      <a:spcBef>
                        <a:spcPts val="300"/>
                      </a:spcBef>
                      <a:buClr>
                        <a:schemeClr val="accent1"/>
                      </a:buClr>
                    </a:pPr>
                    <a:r>
                      <a:rPr lang="en-US" sz="1050" dirty="0">
                        <a:solidFill>
                          <a:schemeClr val="bg2">
                            <a:lumMod val="75000"/>
                            <a:lumOff val="25000"/>
                          </a:schemeClr>
                        </a:solidFill>
                        <a:latin typeface="+mj-lt"/>
                      </a:rPr>
                      <a:t>Regression coefficients</a:t>
                    </a:r>
                  </a:p>
                </p:txBody>
              </p:sp>
              <p:sp>
                <p:nvSpPr>
                  <p:cNvPr id="46" name="TextBox 45">
                    <a:extLst>
                      <a:ext uri="{FF2B5EF4-FFF2-40B4-BE49-F238E27FC236}">
                        <a16:creationId xmlns:a16="http://schemas.microsoft.com/office/drawing/2014/main" id="{C1B26181-0771-59C0-D0F3-FEB227EB62DD}"/>
                      </a:ext>
                    </a:extLst>
                  </p:cNvPr>
                  <p:cNvSpPr txBox="1"/>
                  <p:nvPr/>
                </p:nvSpPr>
                <p:spPr>
                  <a:xfrm>
                    <a:off x="9428322" y="1959694"/>
                    <a:ext cx="2853521" cy="253916"/>
                  </a:xfrm>
                  <a:prstGeom prst="rect">
                    <a:avLst/>
                  </a:prstGeom>
                  <a:noFill/>
                </p:spPr>
                <p:txBody>
                  <a:bodyPr wrap="square">
                    <a:spAutoFit/>
                  </a:bodyPr>
                  <a:lstStyle/>
                  <a:p>
                    <a:pPr>
                      <a:spcBef>
                        <a:spcPts val="300"/>
                      </a:spcBef>
                      <a:buClr>
                        <a:schemeClr val="accent1"/>
                      </a:buClr>
                    </a:pPr>
                    <a:r>
                      <a:rPr lang="en-US" sz="1050" dirty="0">
                        <a:solidFill>
                          <a:schemeClr val="bg2">
                            <a:lumMod val="75000"/>
                            <a:lumOff val="25000"/>
                          </a:schemeClr>
                        </a:solidFill>
                        <a:latin typeface="+mj-lt"/>
                      </a:rPr>
                      <a:t>Feature importance rankings</a:t>
                    </a:r>
                  </a:p>
                </p:txBody>
              </p:sp>
              <p:cxnSp>
                <p:nvCxnSpPr>
                  <p:cNvPr id="61" name="Straight Connector 60">
                    <a:extLst>
                      <a:ext uri="{FF2B5EF4-FFF2-40B4-BE49-F238E27FC236}">
                        <a16:creationId xmlns:a16="http://schemas.microsoft.com/office/drawing/2014/main" id="{13C33FE7-8367-11AB-6B5E-35347097F1FC}"/>
                      </a:ext>
                    </a:extLst>
                  </p:cNvPr>
                  <p:cNvCxnSpPr>
                    <a:cxnSpLocks/>
                  </p:cNvCxnSpPr>
                  <p:nvPr/>
                </p:nvCxnSpPr>
                <p:spPr>
                  <a:xfrm>
                    <a:off x="7435877" y="1959694"/>
                    <a:ext cx="0" cy="230832"/>
                  </a:xfrm>
                  <a:prstGeom prst="line">
                    <a:avLst/>
                  </a:prstGeom>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07705B1B-6EC7-72F8-99ED-B0C098B35926}"/>
                      </a:ext>
                    </a:extLst>
                  </p:cNvPr>
                  <p:cNvCxnSpPr>
                    <a:cxnSpLocks/>
                  </p:cNvCxnSpPr>
                  <p:nvPr/>
                </p:nvCxnSpPr>
                <p:spPr>
                  <a:xfrm>
                    <a:off x="9435120" y="1959694"/>
                    <a:ext cx="0" cy="230832"/>
                  </a:xfrm>
                  <a:prstGeom prst="line">
                    <a:avLst/>
                  </a:prstGeom>
                </p:spPr>
                <p:style>
                  <a:lnRef idx="1">
                    <a:schemeClr val="accent1"/>
                  </a:lnRef>
                  <a:fillRef idx="0">
                    <a:schemeClr val="accent1"/>
                  </a:fillRef>
                  <a:effectRef idx="0">
                    <a:schemeClr val="accent1"/>
                  </a:effectRef>
                  <a:fontRef idx="minor">
                    <a:schemeClr val="tx1"/>
                  </a:fontRef>
                </p:style>
              </p:cxnSp>
            </p:grpSp>
            <p:sp>
              <p:nvSpPr>
                <p:cNvPr id="64" name="TextBox 63">
                  <a:extLst>
                    <a:ext uri="{FF2B5EF4-FFF2-40B4-BE49-F238E27FC236}">
                      <a16:creationId xmlns:a16="http://schemas.microsoft.com/office/drawing/2014/main" id="{1D06609C-F494-E251-8B51-B0F743EE7B14}"/>
                    </a:ext>
                  </a:extLst>
                </p:cNvPr>
                <p:cNvSpPr txBox="1"/>
                <p:nvPr/>
              </p:nvSpPr>
              <p:spPr>
                <a:xfrm>
                  <a:off x="5375871" y="2209829"/>
                  <a:ext cx="5071637" cy="276999"/>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Enables precise, context-aware answer generation.</a:t>
                  </a:r>
                </a:p>
              </p:txBody>
            </p:sp>
          </p:grpSp>
        </p:grpSp>
        <p:grpSp>
          <p:nvGrpSpPr>
            <p:cNvPr id="69" name="Group 68">
              <a:extLst>
                <a:ext uri="{FF2B5EF4-FFF2-40B4-BE49-F238E27FC236}">
                  <a16:creationId xmlns:a16="http://schemas.microsoft.com/office/drawing/2014/main" id="{98BE9F76-AB1F-C1B3-D64E-A2D80EB7EFF4}"/>
                </a:ext>
              </a:extLst>
            </p:cNvPr>
            <p:cNvGrpSpPr/>
            <p:nvPr/>
          </p:nvGrpSpPr>
          <p:grpSpPr>
            <a:xfrm>
              <a:off x="5375871" y="2913868"/>
              <a:ext cx="6065285" cy="1217184"/>
              <a:chOff x="5375871" y="2823574"/>
              <a:chExt cx="6065285" cy="1217184"/>
            </a:xfrm>
          </p:grpSpPr>
          <p:sp>
            <p:nvSpPr>
              <p:cNvPr id="65" name="TextBox 64">
                <a:extLst>
                  <a:ext uri="{FF2B5EF4-FFF2-40B4-BE49-F238E27FC236}">
                    <a16:creationId xmlns:a16="http://schemas.microsoft.com/office/drawing/2014/main" id="{F0DC52ED-587F-E676-3C0A-0C58BA65784B}"/>
                  </a:ext>
                </a:extLst>
              </p:cNvPr>
              <p:cNvSpPr txBox="1"/>
              <p:nvPr/>
            </p:nvSpPr>
            <p:spPr>
              <a:xfrm>
                <a:off x="5375871" y="2823574"/>
                <a:ext cx="4950621" cy="276999"/>
              </a:xfrm>
              <a:prstGeom prst="rect">
                <a:avLst/>
              </a:prstGeom>
              <a:noFill/>
            </p:spPr>
            <p:txBody>
              <a:bodyPr wrap="square">
                <a:spAutoFit/>
              </a:bodyPr>
              <a:lstStyle/>
              <a:p>
                <a:r>
                  <a:rPr lang="en-US" sz="1200" dirty="0">
                    <a:solidFill>
                      <a:schemeClr val="accent1"/>
                    </a:solidFill>
                    <a:latin typeface="Montserrat SemiBold" pitchFamily="2" charset="0"/>
                  </a:rPr>
                  <a:t>Execution Logic</a:t>
                </a:r>
              </a:p>
            </p:txBody>
          </p:sp>
          <p:sp>
            <p:nvSpPr>
              <p:cNvPr id="66" name="TextBox 65">
                <a:extLst>
                  <a:ext uri="{FF2B5EF4-FFF2-40B4-BE49-F238E27FC236}">
                    <a16:creationId xmlns:a16="http://schemas.microsoft.com/office/drawing/2014/main" id="{0E4764A7-4358-693A-30E3-834D2D2148A2}"/>
                  </a:ext>
                </a:extLst>
              </p:cNvPr>
              <p:cNvSpPr txBox="1"/>
              <p:nvPr/>
            </p:nvSpPr>
            <p:spPr>
              <a:xfrm>
                <a:off x="5375871" y="3094345"/>
                <a:ext cx="6065285" cy="946413"/>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Load and format the required CSV files</a:t>
                </a:r>
              </a:p>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Populate QA prompt with structured analytics</a:t>
                </a:r>
              </a:p>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Append user query and history</a:t>
                </a:r>
              </a:p>
              <a:p>
                <a:pPr marL="171450" indent="-171450">
                  <a:spcBef>
                    <a:spcPts val="300"/>
                  </a:spcBef>
                  <a:buClr>
                    <a:schemeClr val="accent1"/>
                  </a:buClr>
                  <a:buFont typeface="Webdings" panose="05030102010509060703" pitchFamily="18" charset="2"/>
                  <a:buChar char="4"/>
                </a:pPr>
                <a:r>
                  <a:rPr lang="en-US" sz="1200" dirty="0">
                    <a:solidFill>
                      <a:schemeClr val="bg2">
                        <a:lumMod val="75000"/>
                        <a:lumOff val="25000"/>
                      </a:schemeClr>
                    </a:solidFill>
                    <a:latin typeface="+mj-lt"/>
                  </a:rPr>
                  <a:t>Invoke Claude LLM for grounded response generation</a:t>
                </a:r>
              </a:p>
            </p:txBody>
          </p:sp>
        </p:grpSp>
        <p:cxnSp>
          <p:nvCxnSpPr>
            <p:cNvPr id="71" name="Straight Connector 70">
              <a:extLst>
                <a:ext uri="{FF2B5EF4-FFF2-40B4-BE49-F238E27FC236}">
                  <a16:creationId xmlns:a16="http://schemas.microsoft.com/office/drawing/2014/main" id="{686377D5-B64C-DE25-E854-89A7BBA9895F}"/>
                </a:ext>
              </a:extLst>
            </p:cNvPr>
            <p:cNvCxnSpPr>
              <a:cxnSpLocks/>
            </p:cNvCxnSpPr>
            <p:nvPr/>
          </p:nvCxnSpPr>
          <p:spPr>
            <a:xfrm>
              <a:off x="5429839" y="4236850"/>
              <a:ext cx="6285911"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72" name="Group 71">
              <a:extLst>
                <a:ext uri="{FF2B5EF4-FFF2-40B4-BE49-F238E27FC236}">
                  <a16:creationId xmlns:a16="http://schemas.microsoft.com/office/drawing/2014/main" id="{DA9E5053-4D19-D646-03A2-A936FC8D9769}"/>
                </a:ext>
              </a:extLst>
            </p:cNvPr>
            <p:cNvGrpSpPr/>
            <p:nvPr/>
          </p:nvGrpSpPr>
          <p:grpSpPr>
            <a:xfrm>
              <a:off x="5375871" y="4465759"/>
              <a:ext cx="6065285" cy="732436"/>
              <a:chOff x="5375871" y="2823574"/>
              <a:chExt cx="6065285" cy="732436"/>
            </a:xfrm>
          </p:grpSpPr>
          <p:sp>
            <p:nvSpPr>
              <p:cNvPr id="73" name="TextBox 72">
                <a:extLst>
                  <a:ext uri="{FF2B5EF4-FFF2-40B4-BE49-F238E27FC236}">
                    <a16:creationId xmlns:a16="http://schemas.microsoft.com/office/drawing/2014/main" id="{F0065251-9416-C21B-4B09-3EA28ADAF751}"/>
                  </a:ext>
                </a:extLst>
              </p:cNvPr>
              <p:cNvSpPr txBox="1"/>
              <p:nvPr/>
            </p:nvSpPr>
            <p:spPr>
              <a:xfrm>
                <a:off x="5375871" y="2823574"/>
                <a:ext cx="4950621" cy="276999"/>
              </a:xfrm>
              <a:prstGeom prst="rect">
                <a:avLst/>
              </a:prstGeom>
              <a:noFill/>
            </p:spPr>
            <p:txBody>
              <a:bodyPr wrap="square">
                <a:spAutoFit/>
              </a:bodyPr>
              <a:lstStyle/>
              <a:p>
                <a:r>
                  <a:rPr lang="en-US" sz="1200" dirty="0">
                    <a:solidFill>
                      <a:schemeClr val="accent1"/>
                    </a:solidFill>
                    <a:latin typeface="Montserrat SemiBold" pitchFamily="2" charset="0"/>
                  </a:rPr>
                  <a:t>Conversation Memory</a:t>
                </a:r>
              </a:p>
            </p:txBody>
          </p:sp>
          <p:sp>
            <p:nvSpPr>
              <p:cNvPr id="74" name="TextBox 73">
                <a:extLst>
                  <a:ext uri="{FF2B5EF4-FFF2-40B4-BE49-F238E27FC236}">
                    <a16:creationId xmlns:a16="http://schemas.microsoft.com/office/drawing/2014/main" id="{DB8C3A9C-7377-E0CA-95AE-F06A01A144A5}"/>
                  </a:ext>
                </a:extLst>
              </p:cNvPr>
              <p:cNvSpPr txBox="1"/>
              <p:nvPr/>
            </p:nvSpPr>
            <p:spPr>
              <a:xfrm>
                <a:off x="5375871" y="3094345"/>
                <a:ext cx="6065285" cy="461665"/>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200" dirty="0" err="1">
                    <a:solidFill>
                      <a:schemeClr val="bg2">
                        <a:lumMod val="75000"/>
                        <a:lumOff val="25000"/>
                      </a:schemeClr>
                    </a:solidFill>
                    <a:latin typeface="+mj-lt"/>
                  </a:rPr>
                  <a:t>MemorySaver</a:t>
                </a:r>
                <a:r>
                  <a:rPr lang="en-US" sz="1200" dirty="0">
                    <a:solidFill>
                      <a:schemeClr val="bg2">
                        <a:lumMod val="75000"/>
                        <a:lumOff val="25000"/>
                      </a:schemeClr>
                    </a:solidFill>
                    <a:latin typeface="+mj-lt"/>
                  </a:rPr>
                  <a:t> ensures multi-turn dialogues remain coherent, allowing the agent to track context across interactions.</a:t>
                </a:r>
              </a:p>
            </p:txBody>
          </p:sp>
        </p:grpSp>
      </p:grpSp>
    </p:spTree>
    <p:extLst>
      <p:ext uri="{BB962C8B-B14F-4D97-AF65-F5344CB8AC3E}">
        <p14:creationId xmlns:p14="http://schemas.microsoft.com/office/powerpoint/2010/main" val="3771575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6927F-EEB0-125E-A26E-0BB2E400586C}"/>
            </a:ext>
          </a:extLst>
        </p:cNvPr>
        <p:cNvGrpSpPr/>
        <p:nvPr/>
      </p:nvGrpSpPr>
      <p:grpSpPr>
        <a:xfrm>
          <a:off x="0" y="0"/>
          <a:ext cx="0" cy="0"/>
          <a:chOff x="0" y="0"/>
          <a:chExt cx="0" cy="0"/>
        </a:xfrm>
      </p:grpSpPr>
      <p:sp>
        <p:nvSpPr>
          <p:cNvPr id="28" name="Rectangle: Top Corners Rounded 27">
            <a:extLst>
              <a:ext uri="{FF2B5EF4-FFF2-40B4-BE49-F238E27FC236}">
                <a16:creationId xmlns:a16="http://schemas.microsoft.com/office/drawing/2014/main" id="{91A50A2F-2F5A-7E46-CF37-717E005AAD1C}"/>
              </a:ext>
            </a:extLst>
          </p:cNvPr>
          <p:cNvSpPr/>
          <p:nvPr/>
        </p:nvSpPr>
        <p:spPr>
          <a:xfrm rot="5400000" flipH="1">
            <a:off x="-1709738" y="2462213"/>
            <a:ext cx="5353052" cy="1933575"/>
          </a:xfrm>
          <a:prstGeom prst="round2SameRect">
            <a:avLst>
              <a:gd name="adj1" fmla="val 1913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9D8FD426-0FD8-A7AF-E497-639E61E72899}"/>
              </a:ext>
            </a:extLst>
          </p:cNvPr>
          <p:cNvGrpSpPr/>
          <p:nvPr/>
        </p:nvGrpSpPr>
        <p:grpSpPr>
          <a:xfrm>
            <a:off x="10403633" y="119322"/>
            <a:ext cx="1651207" cy="748421"/>
            <a:chOff x="9204960" y="4970859"/>
            <a:chExt cx="2386965" cy="1209675"/>
          </a:xfrm>
        </p:grpSpPr>
        <p:sp>
          <p:nvSpPr>
            <p:cNvPr id="94" name="Rectangle: Rounded Corners 93">
              <a:extLst>
                <a:ext uri="{FF2B5EF4-FFF2-40B4-BE49-F238E27FC236}">
                  <a16:creationId xmlns:a16="http://schemas.microsoft.com/office/drawing/2014/main" id="{BBBB62ED-AA07-6132-8F56-9CBEAB5A1EB8}"/>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D736D9E1-C5FB-E2E3-37D8-B4DB6D8A0A6A}"/>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37BDAA10-A84B-90A1-D868-56378F94B0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ED1C1681-67E7-7E20-AA0C-7F54A12347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1E4BFCD8-5A10-639B-E251-38E6C6E7360F}"/>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27" name="Rectangle: Rounded Corners 26">
            <a:extLst>
              <a:ext uri="{FF2B5EF4-FFF2-40B4-BE49-F238E27FC236}">
                <a16:creationId xmlns:a16="http://schemas.microsoft.com/office/drawing/2014/main" id="{D00890D6-CF60-21D0-FEAA-DA98453E3A3A}"/>
              </a:ext>
            </a:extLst>
          </p:cNvPr>
          <p:cNvSpPr/>
          <p:nvPr/>
        </p:nvSpPr>
        <p:spPr>
          <a:xfrm>
            <a:off x="559640" y="1537371"/>
            <a:ext cx="6634217" cy="3783260"/>
          </a:xfrm>
          <a:prstGeom prst="roundRect">
            <a:avLst>
              <a:gd name="adj" fmla="val 439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2C39822F-405C-EB87-A5C1-D176CB619AEF}"/>
              </a:ext>
            </a:extLst>
          </p:cNvPr>
          <p:cNvSpPr txBox="1"/>
          <p:nvPr/>
        </p:nvSpPr>
        <p:spPr>
          <a:xfrm>
            <a:off x="8022923" y="1537371"/>
            <a:ext cx="2817459" cy="461665"/>
          </a:xfrm>
          <a:prstGeom prst="rect">
            <a:avLst/>
          </a:prstGeom>
          <a:noFill/>
        </p:spPr>
        <p:txBody>
          <a:bodyPr wrap="square">
            <a:spAutoFit/>
          </a:bodyPr>
          <a:lstStyle/>
          <a:p>
            <a:r>
              <a:rPr lang="en-US" sz="2400" dirty="0" err="1">
                <a:solidFill>
                  <a:schemeClr val="accent1"/>
                </a:solidFill>
                <a:latin typeface="Montserrat SemiBold" pitchFamily="2" charset="0"/>
              </a:rPr>
              <a:t>Streamlit</a:t>
            </a:r>
            <a:r>
              <a:rPr lang="en-US" sz="2400" dirty="0">
                <a:solidFill>
                  <a:schemeClr val="accent1"/>
                </a:solidFill>
                <a:latin typeface="Montserrat SemiBold" pitchFamily="2" charset="0"/>
              </a:rPr>
              <a:t> UI</a:t>
            </a:r>
          </a:p>
        </p:txBody>
      </p:sp>
      <p:grpSp>
        <p:nvGrpSpPr>
          <p:cNvPr id="2" name="Group 1">
            <a:extLst>
              <a:ext uri="{FF2B5EF4-FFF2-40B4-BE49-F238E27FC236}">
                <a16:creationId xmlns:a16="http://schemas.microsoft.com/office/drawing/2014/main" id="{E7C69119-6024-8B30-9DAA-7328A50D6ABA}"/>
              </a:ext>
            </a:extLst>
          </p:cNvPr>
          <p:cNvGrpSpPr/>
          <p:nvPr/>
        </p:nvGrpSpPr>
        <p:grpSpPr>
          <a:xfrm>
            <a:off x="8022924" y="2469509"/>
            <a:ext cx="3387631" cy="670881"/>
            <a:chOff x="995833" y="3296803"/>
            <a:chExt cx="4257942" cy="670881"/>
          </a:xfrm>
        </p:grpSpPr>
        <p:sp>
          <p:nvSpPr>
            <p:cNvPr id="22" name="TextBox 21">
              <a:extLst>
                <a:ext uri="{FF2B5EF4-FFF2-40B4-BE49-F238E27FC236}">
                  <a16:creationId xmlns:a16="http://schemas.microsoft.com/office/drawing/2014/main" id="{4AFD6B68-2EB6-9299-C18F-29C2BF497ECC}"/>
                </a:ext>
              </a:extLst>
            </p:cNvPr>
            <p:cNvSpPr txBox="1"/>
            <p:nvPr/>
          </p:nvSpPr>
          <p:spPr>
            <a:xfrm>
              <a:off x="995833" y="3296803"/>
              <a:ext cx="4156342" cy="253916"/>
            </a:xfrm>
            <a:prstGeom prst="rect">
              <a:avLst/>
            </a:prstGeom>
            <a:noFill/>
          </p:spPr>
          <p:txBody>
            <a:bodyPr wrap="square">
              <a:spAutoFit/>
            </a:bodyPr>
            <a:lstStyle/>
            <a:p>
              <a:r>
                <a:rPr lang="en-US" sz="1050" dirty="0">
                  <a:solidFill>
                    <a:schemeClr val="accent1"/>
                  </a:solidFill>
                  <a:latin typeface="Montserrat SemiBold" pitchFamily="2" charset="0"/>
                </a:rPr>
                <a:t>Lightweight Web Interface</a:t>
              </a:r>
            </a:p>
          </p:txBody>
        </p:sp>
        <p:sp>
          <p:nvSpPr>
            <p:cNvPr id="24" name="TextBox 23">
              <a:extLst>
                <a:ext uri="{FF2B5EF4-FFF2-40B4-BE49-F238E27FC236}">
                  <a16:creationId xmlns:a16="http://schemas.microsoft.com/office/drawing/2014/main" id="{E74978F2-E6EE-770E-4C82-AE4CCF305EE1}"/>
                </a:ext>
              </a:extLst>
            </p:cNvPr>
            <p:cNvSpPr txBox="1"/>
            <p:nvPr/>
          </p:nvSpPr>
          <p:spPr>
            <a:xfrm>
              <a:off x="995833" y="3567574"/>
              <a:ext cx="4257942" cy="400110"/>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000" dirty="0">
                  <a:solidFill>
                    <a:schemeClr val="bg2">
                      <a:lumMod val="75000"/>
                      <a:lumOff val="25000"/>
                    </a:schemeClr>
                  </a:solidFill>
                  <a:latin typeface="+mj-lt"/>
                </a:rPr>
                <a:t>Built using </a:t>
              </a:r>
              <a:r>
                <a:rPr lang="en-US" sz="1000" dirty="0" err="1">
                  <a:solidFill>
                    <a:schemeClr val="bg2">
                      <a:lumMod val="75000"/>
                      <a:lumOff val="25000"/>
                    </a:schemeClr>
                  </a:solidFill>
                  <a:latin typeface="Montserrat SemiBold" pitchFamily="2" charset="0"/>
                </a:rPr>
                <a:t>Streamlit</a:t>
              </a:r>
              <a:r>
                <a:rPr lang="en-US" sz="1000" dirty="0">
                  <a:solidFill>
                    <a:schemeClr val="bg2">
                      <a:lumMod val="75000"/>
                      <a:lumOff val="25000"/>
                    </a:schemeClr>
                  </a:solidFill>
                  <a:latin typeface="+mj-lt"/>
                </a:rPr>
                <a:t> to make the framework accessible to non-technical users.</a:t>
              </a:r>
            </a:p>
          </p:txBody>
        </p:sp>
      </p:grpSp>
      <p:cxnSp>
        <p:nvCxnSpPr>
          <p:cNvPr id="35" name="Straight Connector 34">
            <a:extLst>
              <a:ext uri="{FF2B5EF4-FFF2-40B4-BE49-F238E27FC236}">
                <a16:creationId xmlns:a16="http://schemas.microsoft.com/office/drawing/2014/main" id="{2084E5F3-047F-73DF-887E-1347BDD0113F}"/>
              </a:ext>
            </a:extLst>
          </p:cNvPr>
          <p:cNvCxnSpPr>
            <a:cxnSpLocks/>
          </p:cNvCxnSpPr>
          <p:nvPr/>
        </p:nvCxnSpPr>
        <p:spPr>
          <a:xfrm>
            <a:off x="7946796" y="3460347"/>
            <a:ext cx="4245204"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2044828-B2B6-D872-23CE-12593919C7C1}"/>
              </a:ext>
            </a:extLst>
          </p:cNvPr>
          <p:cNvGrpSpPr/>
          <p:nvPr/>
        </p:nvGrpSpPr>
        <p:grpSpPr>
          <a:xfrm>
            <a:off x="8022924" y="3780304"/>
            <a:ext cx="3387631" cy="1540326"/>
            <a:chOff x="995833" y="4332092"/>
            <a:chExt cx="3387631" cy="1540326"/>
          </a:xfrm>
        </p:grpSpPr>
        <p:sp>
          <p:nvSpPr>
            <p:cNvPr id="7" name="TextBox 6">
              <a:extLst>
                <a:ext uri="{FF2B5EF4-FFF2-40B4-BE49-F238E27FC236}">
                  <a16:creationId xmlns:a16="http://schemas.microsoft.com/office/drawing/2014/main" id="{95ECB405-8002-31CD-16E1-1581CB6D1030}"/>
                </a:ext>
              </a:extLst>
            </p:cNvPr>
            <p:cNvSpPr txBox="1"/>
            <p:nvPr/>
          </p:nvSpPr>
          <p:spPr>
            <a:xfrm>
              <a:off x="995833" y="4332092"/>
              <a:ext cx="3306798" cy="253916"/>
            </a:xfrm>
            <a:prstGeom prst="rect">
              <a:avLst/>
            </a:prstGeom>
            <a:noFill/>
          </p:spPr>
          <p:txBody>
            <a:bodyPr wrap="square">
              <a:spAutoFit/>
            </a:bodyPr>
            <a:lstStyle/>
            <a:p>
              <a:r>
                <a:rPr lang="en-US" sz="1050" dirty="0">
                  <a:solidFill>
                    <a:schemeClr val="accent1"/>
                  </a:solidFill>
                  <a:latin typeface="Montserrat SemiBold" pitchFamily="2" charset="0"/>
                </a:rPr>
                <a:t>Key Features</a:t>
              </a:r>
            </a:p>
          </p:txBody>
        </p:sp>
        <p:grpSp>
          <p:nvGrpSpPr>
            <p:cNvPr id="10" name="Group 9">
              <a:extLst>
                <a:ext uri="{FF2B5EF4-FFF2-40B4-BE49-F238E27FC236}">
                  <a16:creationId xmlns:a16="http://schemas.microsoft.com/office/drawing/2014/main" id="{E696485B-BDD1-FC39-A93A-EC4289A3A5CA}"/>
                </a:ext>
              </a:extLst>
            </p:cNvPr>
            <p:cNvGrpSpPr/>
            <p:nvPr/>
          </p:nvGrpSpPr>
          <p:grpSpPr>
            <a:xfrm>
              <a:off x="995833" y="4602863"/>
              <a:ext cx="3387631" cy="1269555"/>
              <a:chOff x="995833" y="4602863"/>
              <a:chExt cx="3387631" cy="1269555"/>
            </a:xfrm>
          </p:grpSpPr>
          <p:sp>
            <p:nvSpPr>
              <p:cNvPr id="3" name="TextBox 2">
                <a:extLst>
                  <a:ext uri="{FF2B5EF4-FFF2-40B4-BE49-F238E27FC236}">
                    <a16:creationId xmlns:a16="http://schemas.microsoft.com/office/drawing/2014/main" id="{E216CF56-ECF9-403E-5363-16BBA166E8D8}"/>
                  </a:ext>
                </a:extLst>
              </p:cNvPr>
              <p:cNvSpPr txBox="1"/>
              <p:nvPr/>
            </p:nvSpPr>
            <p:spPr>
              <a:xfrm>
                <a:off x="995833" y="5472308"/>
                <a:ext cx="3387631" cy="400110"/>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000" dirty="0">
                    <a:solidFill>
                      <a:schemeClr val="bg2">
                        <a:lumMod val="75000"/>
                        <a:lumOff val="25000"/>
                      </a:schemeClr>
                    </a:solidFill>
                  </a:rPr>
                  <a:t>Dynamic loading spinner for real-time response feedback</a:t>
                </a:r>
              </a:p>
            </p:txBody>
          </p:sp>
          <p:grpSp>
            <p:nvGrpSpPr>
              <p:cNvPr id="8" name="Group 7">
                <a:extLst>
                  <a:ext uri="{FF2B5EF4-FFF2-40B4-BE49-F238E27FC236}">
                    <a16:creationId xmlns:a16="http://schemas.microsoft.com/office/drawing/2014/main" id="{B3AF274C-5DA0-6ADF-C194-9025CFF165F5}"/>
                  </a:ext>
                </a:extLst>
              </p:cNvPr>
              <p:cNvGrpSpPr/>
              <p:nvPr/>
            </p:nvGrpSpPr>
            <p:grpSpPr>
              <a:xfrm>
                <a:off x="995833" y="4602863"/>
                <a:ext cx="3387631" cy="897726"/>
                <a:chOff x="995833" y="4602863"/>
                <a:chExt cx="3387631" cy="897726"/>
              </a:xfrm>
            </p:grpSpPr>
            <p:sp>
              <p:nvSpPr>
                <p:cNvPr id="9" name="TextBox 8">
                  <a:extLst>
                    <a:ext uri="{FF2B5EF4-FFF2-40B4-BE49-F238E27FC236}">
                      <a16:creationId xmlns:a16="http://schemas.microsoft.com/office/drawing/2014/main" id="{5F75E2E6-134B-7F1F-2823-7B9961E75E99}"/>
                    </a:ext>
                  </a:extLst>
                </p:cNvPr>
                <p:cNvSpPr txBox="1"/>
                <p:nvPr/>
              </p:nvSpPr>
              <p:spPr>
                <a:xfrm>
                  <a:off x="995833" y="4602863"/>
                  <a:ext cx="3387631" cy="592470"/>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000" dirty="0">
                      <a:solidFill>
                        <a:schemeClr val="bg2">
                          <a:lumMod val="75000"/>
                          <a:lumOff val="25000"/>
                        </a:schemeClr>
                      </a:solidFill>
                      <a:latin typeface="+mj-lt"/>
                    </a:rPr>
                    <a:t>Chatbot-style layout with persistent conversation history</a:t>
                  </a:r>
                </a:p>
                <a:p>
                  <a:pPr marL="171450" indent="-171450">
                    <a:spcBef>
                      <a:spcPts val="300"/>
                    </a:spcBef>
                    <a:buClr>
                      <a:schemeClr val="accent1"/>
                    </a:buClr>
                    <a:buFont typeface="Webdings" panose="05030102010509060703" pitchFamily="18" charset="2"/>
                    <a:buChar char="4"/>
                  </a:pPr>
                  <a:r>
                    <a:rPr lang="en-US" sz="1000" dirty="0">
                      <a:solidFill>
                        <a:schemeClr val="bg2">
                          <a:lumMod val="75000"/>
                          <a:lumOff val="25000"/>
                        </a:schemeClr>
                      </a:solidFill>
                      <a:latin typeface="+mj-lt"/>
                    </a:rPr>
                    <a:t>Free-form input box for user queries</a:t>
                  </a:r>
                </a:p>
              </p:txBody>
            </p:sp>
            <p:sp>
              <p:nvSpPr>
                <p:cNvPr id="4" name="TextBox 3">
                  <a:extLst>
                    <a:ext uri="{FF2B5EF4-FFF2-40B4-BE49-F238E27FC236}">
                      <a16:creationId xmlns:a16="http://schemas.microsoft.com/office/drawing/2014/main" id="{1E4013C3-3E38-BEE0-A09C-B4953C297FD3}"/>
                    </a:ext>
                  </a:extLst>
                </p:cNvPr>
                <p:cNvSpPr txBox="1"/>
                <p:nvPr/>
              </p:nvSpPr>
              <p:spPr>
                <a:xfrm>
                  <a:off x="1181100" y="5131257"/>
                  <a:ext cx="3202364" cy="369332"/>
                </a:xfrm>
                <a:prstGeom prst="rect">
                  <a:avLst/>
                </a:prstGeom>
                <a:noFill/>
              </p:spPr>
              <p:txBody>
                <a:bodyPr wrap="square">
                  <a:spAutoFit/>
                </a:bodyPr>
                <a:lstStyle/>
                <a:p>
                  <a:pPr marL="171450" indent="-171450">
                    <a:spcBef>
                      <a:spcPts val="300"/>
                    </a:spcBef>
                    <a:buClr>
                      <a:schemeClr val="accent1"/>
                    </a:buClr>
                    <a:buFont typeface="Arial" panose="020B0604020202020204" pitchFamily="34" charset="0"/>
                    <a:buChar char="•"/>
                  </a:pPr>
                  <a:r>
                    <a:rPr lang="en-US" sz="900" dirty="0">
                      <a:solidFill>
                        <a:schemeClr val="bg2">
                          <a:lumMod val="75000"/>
                          <a:lumOff val="25000"/>
                        </a:schemeClr>
                      </a:solidFill>
                    </a:rPr>
                    <a:t>e.g., “What are the most important features for predicting Cholera?”</a:t>
                  </a:r>
                </a:p>
              </p:txBody>
            </p:sp>
          </p:grpSp>
        </p:grpSp>
      </p:grpSp>
      <p:grpSp>
        <p:nvGrpSpPr>
          <p:cNvPr id="48" name="Group 47">
            <a:extLst>
              <a:ext uri="{FF2B5EF4-FFF2-40B4-BE49-F238E27FC236}">
                <a16:creationId xmlns:a16="http://schemas.microsoft.com/office/drawing/2014/main" id="{3F81D3B2-6EA8-E5E6-A875-F8AB31791E2E}"/>
              </a:ext>
            </a:extLst>
          </p:cNvPr>
          <p:cNvGrpSpPr/>
          <p:nvPr/>
        </p:nvGrpSpPr>
        <p:grpSpPr>
          <a:xfrm>
            <a:off x="1216058" y="2149066"/>
            <a:ext cx="5977799" cy="2559870"/>
            <a:chOff x="1216058" y="2388931"/>
            <a:chExt cx="5977799" cy="2559870"/>
          </a:xfrm>
        </p:grpSpPr>
        <p:sp>
          <p:nvSpPr>
            <p:cNvPr id="65" name="TextBox 64">
              <a:extLst>
                <a:ext uri="{FF2B5EF4-FFF2-40B4-BE49-F238E27FC236}">
                  <a16:creationId xmlns:a16="http://schemas.microsoft.com/office/drawing/2014/main" id="{37F859C5-8E25-6E51-A275-187A332150E5}"/>
                </a:ext>
              </a:extLst>
            </p:cNvPr>
            <p:cNvSpPr txBox="1"/>
            <p:nvPr/>
          </p:nvSpPr>
          <p:spPr>
            <a:xfrm>
              <a:off x="1216058" y="2388931"/>
              <a:ext cx="4632860" cy="276999"/>
            </a:xfrm>
            <a:prstGeom prst="rect">
              <a:avLst/>
            </a:prstGeom>
            <a:noFill/>
          </p:spPr>
          <p:txBody>
            <a:bodyPr wrap="square">
              <a:spAutoFit/>
            </a:bodyPr>
            <a:lstStyle/>
            <a:p>
              <a:r>
                <a:rPr lang="en-US" sz="1200" dirty="0">
                  <a:solidFill>
                    <a:schemeClr val="accent1"/>
                  </a:solidFill>
                  <a:latin typeface="Montserrat SemiBold" pitchFamily="2" charset="0"/>
                </a:rPr>
                <a:t>Interaction Flow</a:t>
              </a:r>
            </a:p>
          </p:txBody>
        </p:sp>
        <p:grpSp>
          <p:nvGrpSpPr>
            <p:cNvPr id="47" name="Group 46">
              <a:extLst>
                <a:ext uri="{FF2B5EF4-FFF2-40B4-BE49-F238E27FC236}">
                  <a16:creationId xmlns:a16="http://schemas.microsoft.com/office/drawing/2014/main" id="{E16D20B2-631F-AAA0-DF9E-307F99736B3F}"/>
                </a:ext>
              </a:extLst>
            </p:cNvPr>
            <p:cNvGrpSpPr/>
            <p:nvPr/>
          </p:nvGrpSpPr>
          <p:grpSpPr>
            <a:xfrm>
              <a:off x="1216058" y="2842575"/>
              <a:ext cx="5977799" cy="2106226"/>
              <a:chOff x="1216058" y="3504023"/>
              <a:chExt cx="5977799" cy="2106226"/>
            </a:xfrm>
          </p:grpSpPr>
          <p:cxnSp>
            <p:nvCxnSpPr>
              <p:cNvPr id="38" name="Straight Connector 37">
                <a:extLst>
                  <a:ext uri="{FF2B5EF4-FFF2-40B4-BE49-F238E27FC236}">
                    <a16:creationId xmlns:a16="http://schemas.microsoft.com/office/drawing/2014/main" id="{4D97DDEC-7AC5-9E74-A86B-61A5C1C2DA3B}"/>
                  </a:ext>
                </a:extLst>
              </p:cNvPr>
              <p:cNvCxnSpPr>
                <a:cxnSpLocks/>
              </p:cNvCxnSpPr>
              <p:nvPr/>
            </p:nvCxnSpPr>
            <p:spPr>
              <a:xfrm>
                <a:off x="1216058" y="3942264"/>
                <a:ext cx="5977799"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54AC0C6E-E75A-479B-0DE3-7E5AD2D1662F}"/>
                  </a:ext>
                </a:extLst>
              </p:cNvPr>
              <p:cNvGrpSpPr/>
              <p:nvPr/>
            </p:nvGrpSpPr>
            <p:grpSpPr>
              <a:xfrm>
                <a:off x="1216058" y="3504023"/>
                <a:ext cx="5279010" cy="261610"/>
                <a:chOff x="6655435" y="1054596"/>
                <a:chExt cx="5641090" cy="261610"/>
              </a:xfrm>
            </p:grpSpPr>
            <p:sp>
              <p:nvSpPr>
                <p:cNvPr id="16" name="TextBox 15">
                  <a:extLst>
                    <a:ext uri="{FF2B5EF4-FFF2-40B4-BE49-F238E27FC236}">
                      <a16:creationId xmlns:a16="http://schemas.microsoft.com/office/drawing/2014/main" id="{21DD545B-4056-EB04-0CEC-35903D4AE7F4}"/>
                    </a:ext>
                  </a:extLst>
                </p:cNvPr>
                <p:cNvSpPr txBox="1"/>
                <p:nvPr/>
              </p:nvSpPr>
              <p:spPr>
                <a:xfrm>
                  <a:off x="7204075" y="1054596"/>
                  <a:ext cx="5092450" cy="261610"/>
                </a:xfrm>
                <a:prstGeom prst="rect">
                  <a:avLst/>
                </a:prstGeom>
                <a:noFill/>
              </p:spPr>
              <p:txBody>
                <a:bodyPr wrap="square">
                  <a:spAutoFit/>
                </a:bodyPr>
                <a:lstStyle/>
                <a:p>
                  <a:r>
                    <a:rPr lang="en-US" sz="1100" dirty="0">
                      <a:solidFill>
                        <a:schemeClr val="tx1">
                          <a:lumMod val="75000"/>
                          <a:lumOff val="25000"/>
                        </a:schemeClr>
                      </a:solidFill>
                    </a:rPr>
                    <a:t>User enters a question</a:t>
                  </a:r>
                </a:p>
              </p:txBody>
            </p:sp>
            <p:sp>
              <p:nvSpPr>
                <p:cNvPr id="17" name="TextBox 16">
                  <a:extLst>
                    <a:ext uri="{FF2B5EF4-FFF2-40B4-BE49-F238E27FC236}">
                      <a16:creationId xmlns:a16="http://schemas.microsoft.com/office/drawing/2014/main" id="{79796BD7-20EA-DD1F-2490-685090CC0C61}"/>
                    </a:ext>
                  </a:extLst>
                </p:cNvPr>
                <p:cNvSpPr txBox="1"/>
                <p:nvPr/>
              </p:nvSpPr>
              <p:spPr>
                <a:xfrm>
                  <a:off x="6655435" y="1054596"/>
                  <a:ext cx="548640" cy="261610"/>
                </a:xfrm>
                <a:prstGeom prst="rect">
                  <a:avLst/>
                </a:prstGeom>
                <a:noFill/>
              </p:spPr>
              <p:txBody>
                <a:bodyPr wrap="square">
                  <a:spAutoFit/>
                </a:bodyPr>
                <a:lstStyle/>
                <a:p>
                  <a:r>
                    <a:rPr lang="en-US" sz="1100" dirty="0">
                      <a:solidFill>
                        <a:schemeClr val="accent1"/>
                      </a:solidFill>
                    </a:rPr>
                    <a:t>01.</a:t>
                  </a:r>
                </a:p>
              </p:txBody>
            </p:sp>
          </p:grpSp>
          <p:grpSp>
            <p:nvGrpSpPr>
              <p:cNvPr id="21" name="Group 20">
                <a:extLst>
                  <a:ext uri="{FF2B5EF4-FFF2-40B4-BE49-F238E27FC236}">
                    <a16:creationId xmlns:a16="http://schemas.microsoft.com/office/drawing/2014/main" id="{BA686C2F-0198-1F0B-4660-D92B15D9EB84}"/>
                  </a:ext>
                </a:extLst>
              </p:cNvPr>
              <p:cNvGrpSpPr/>
              <p:nvPr/>
            </p:nvGrpSpPr>
            <p:grpSpPr>
              <a:xfrm>
                <a:off x="1216058" y="4118895"/>
                <a:ext cx="5279010" cy="261610"/>
                <a:chOff x="6655435" y="1054596"/>
                <a:chExt cx="5641090" cy="261610"/>
              </a:xfrm>
            </p:grpSpPr>
            <p:sp>
              <p:nvSpPr>
                <p:cNvPr id="23" name="TextBox 22">
                  <a:extLst>
                    <a:ext uri="{FF2B5EF4-FFF2-40B4-BE49-F238E27FC236}">
                      <a16:creationId xmlns:a16="http://schemas.microsoft.com/office/drawing/2014/main" id="{3653ED84-5785-07E1-C51D-0534417FE6C6}"/>
                    </a:ext>
                  </a:extLst>
                </p:cNvPr>
                <p:cNvSpPr txBox="1"/>
                <p:nvPr/>
              </p:nvSpPr>
              <p:spPr>
                <a:xfrm>
                  <a:off x="7204075" y="1054596"/>
                  <a:ext cx="5092450" cy="261610"/>
                </a:xfrm>
                <a:prstGeom prst="rect">
                  <a:avLst/>
                </a:prstGeom>
                <a:noFill/>
              </p:spPr>
              <p:txBody>
                <a:bodyPr wrap="square">
                  <a:spAutoFit/>
                </a:bodyPr>
                <a:lstStyle/>
                <a:p>
                  <a:r>
                    <a:rPr lang="en-US" sz="1100" dirty="0">
                      <a:solidFill>
                        <a:schemeClr val="tx1">
                          <a:lumMod val="75000"/>
                          <a:lumOff val="25000"/>
                        </a:schemeClr>
                      </a:solidFill>
                    </a:rPr>
                    <a:t>Message is added to the conversation state</a:t>
                  </a:r>
                </a:p>
              </p:txBody>
            </p:sp>
            <p:sp>
              <p:nvSpPr>
                <p:cNvPr id="25" name="TextBox 24">
                  <a:extLst>
                    <a:ext uri="{FF2B5EF4-FFF2-40B4-BE49-F238E27FC236}">
                      <a16:creationId xmlns:a16="http://schemas.microsoft.com/office/drawing/2014/main" id="{2A75870A-8AB9-FF16-9B5A-A0469CB91A20}"/>
                    </a:ext>
                  </a:extLst>
                </p:cNvPr>
                <p:cNvSpPr txBox="1"/>
                <p:nvPr/>
              </p:nvSpPr>
              <p:spPr>
                <a:xfrm>
                  <a:off x="6655435" y="1054596"/>
                  <a:ext cx="548640" cy="261610"/>
                </a:xfrm>
                <a:prstGeom prst="rect">
                  <a:avLst/>
                </a:prstGeom>
                <a:noFill/>
              </p:spPr>
              <p:txBody>
                <a:bodyPr wrap="square">
                  <a:spAutoFit/>
                </a:bodyPr>
                <a:lstStyle/>
                <a:p>
                  <a:r>
                    <a:rPr lang="en-US" sz="1100" dirty="0">
                      <a:solidFill>
                        <a:schemeClr val="accent1"/>
                      </a:solidFill>
                    </a:rPr>
                    <a:t>02.</a:t>
                  </a:r>
                </a:p>
              </p:txBody>
            </p:sp>
          </p:grpSp>
          <p:cxnSp>
            <p:nvCxnSpPr>
              <p:cNvPr id="26" name="Straight Connector 25">
                <a:extLst>
                  <a:ext uri="{FF2B5EF4-FFF2-40B4-BE49-F238E27FC236}">
                    <a16:creationId xmlns:a16="http://schemas.microsoft.com/office/drawing/2014/main" id="{76F5A62A-F00D-6C28-48A6-A1DEF344F683}"/>
                  </a:ext>
                </a:extLst>
              </p:cNvPr>
              <p:cNvCxnSpPr>
                <a:cxnSpLocks/>
              </p:cNvCxnSpPr>
              <p:nvPr/>
            </p:nvCxnSpPr>
            <p:spPr>
              <a:xfrm>
                <a:off x="1216058" y="4557136"/>
                <a:ext cx="5977799"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29" name="Group 28">
                <a:extLst>
                  <a:ext uri="{FF2B5EF4-FFF2-40B4-BE49-F238E27FC236}">
                    <a16:creationId xmlns:a16="http://schemas.microsoft.com/office/drawing/2014/main" id="{6C801933-3BC0-DF5A-E1BB-9DBAE9DAA770}"/>
                  </a:ext>
                </a:extLst>
              </p:cNvPr>
              <p:cNvGrpSpPr/>
              <p:nvPr/>
            </p:nvGrpSpPr>
            <p:grpSpPr>
              <a:xfrm>
                <a:off x="1216058" y="4733767"/>
                <a:ext cx="5279010" cy="261610"/>
                <a:chOff x="6655435" y="1054596"/>
                <a:chExt cx="5641090" cy="261610"/>
              </a:xfrm>
            </p:grpSpPr>
            <p:sp>
              <p:nvSpPr>
                <p:cNvPr id="30" name="TextBox 29">
                  <a:extLst>
                    <a:ext uri="{FF2B5EF4-FFF2-40B4-BE49-F238E27FC236}">
                      <a16:creationId xmlns:a16="http://schemas.microsoft.com/office/drawing/2014/main" id="{F75C1784-8E1A-BEFA-715A-E022E86F5072}"/>
                    </a:ext>
                  </a:extLst>
                </p:cNvPr>
                <p:cNvSpPr txBox="1"/>
                <p:nvPr/>
              </p:nvSpPr>
              <p:spPr>
                <a:xfrm>
                  <a:off x="7204075" y="1054596"/>
                  <a:ext cx="5092450" cy="261610"/>
                </a:xfrm>
                <a:prstGeom prst="rect">
                  <a:avLst/>
                </a:prstGeom>
                <a:noFill/>
              </p:spPr>
              <p:txBody>
                <a:bodyPr wrap="square">
                  <a:spAutoFit/>
                </a:bodyPr>
                <a:lstStyle/>
                <a:p>
                  <a:r>
                    <a:rPr lang="en-US" sz="1100" dirty="0">
                      <a:solidFill>
                        <a:schemeClr val="tx1">
                          <a:lumMod val="75000"/>
                          <a:lumOff val="25000"/>
                        </a:schemeClr>
                      </a:solidFill>
                    </a:rPr>
                    <a:t>Query is sent to the </a:t>
                  </a:r>
                  <a:r>
                    <a:rPr lang="en-US" sz="1100" dirty="0" err="1">
                      <a:solidFill>
                        <a:schemeClr val="tx1">
                          <a:lumMod val="75000"/>
                          <a:lumOff val="25000"/>
                        </a:schemeClr>
                      </a:solidFill>
                      <a:latin typeface="Montserrat SemiBold" pitchFamily="2" charset="0"/>
                    </a:rPr>
                    <a:t>LangGraph</a:t>
                  </a:r>
                  <a:r>
                    <a:rPr lang="en-US" sz="1100" dirty="0">
                      <a:solidFill>
                        <a:schemeClr val="tx1">
                          <a:lumMod val="75000"/>
                          <a:lumOff val="25000"/>
                        </a:schemeClr>
                      </a:solidFill>
                      <a:latin typeface="Montserrat SemiBold" pitchFamily="2" charset="0"/>
                    </a:rPr>
                    <a:t> agent</a:t>
                  </a:r>
                </a:p>
              </p:txBody>
            </p:sp>
            <p:sp>
              <p:nvSpPr>
                <p:cNvPr id="31" name="TextBox 30">
                  <a:extLst>
                    <a:ext uri="{FF2B5EF4-FFF2-40B4-BE49-F238E27FC236}">
                      <a16:creationId xmlns:a16="http://schemas.microsoft.com/office/drawing/2014/main" id="{81F8316C-C0ED-EBF2-3D49-82275731182C}"/>
                    </a:ext>
                  </a:extLst>
                </p:cNvPr>
                <p:cNvSpPr txBox="1"/>
                <p:nvPr/>
              </p:nvSpPr>
              <p:spPr>
                <a:xfrm>
                  <a:off x="6655435" y="1054596"/>
                  <a:ext cx="548640" cy="261610"/>
                </a:xfrm>
                <a:prstGeom prst="rect">
                  <a:avLst/>
                </a:prstGeom>
                <a:noFill/>
              </p:spPr>
              <p:txBody>
                <a:bodyPr wrap="square">
                  <a:spAutoFit/>
                </a:bodyPr>
                <a:lstStyle/>
                <a:p>
                  <a:r>
                    <a:rPr lang="en-US" sz="1100" dirty="0">
                      <a:solidFill>
                        <a:schemeClr val="accent1"/>
                      </a:solidFill>
                    </a:rPr>
                    <a:t>03.</a:t>
                  </a:r>
                </a:p>
              </p:txBody>
            </p:sp>
          </p:grpSp>
          <p:cxnSp>
            <p:nvCxnSpPr>
              <p:cNvPr id="42" name="Straight Connector 41">
                <a:extLst>
                  <a:ext uri="{FF2B5EF4-FFF2-40B4-BE49-F238E27FC236}">
                    <a16:creationId xmlns:a16="http://schemas.microsoft.com/office/drawing/2014/main" id="{E0DF9CB8-AA1A-EFCB-C0D6-8528C5202BF2}"/>
                  </a:ext>
                </a:extLst>
              </p:cNvPr>
              <p:cNvCxnSpPr>
                <a:cxnSpLocks/>
              </p:cNvCxnSpPr>
              <p:nvPr/>
            </p:nvCxnSpPr>
            <p:spPr>
              <a:xfrm>
                <a:off x="1216058" y="5172008"/>
                <a:ext cx="5977799"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43" name="Group 42">
                <a:extLst>
                  <a:ext uri="{FF2B5EF4-FFF2-40B4-BE49-F238E27FC236}">
                    <a16:creationId xmlns:a16="http://schemas.microsoft.com/office/drawing/2014/main" id="{71EFE052-1F2D-D76E-B1B5-855DF130B5FF}"/>
                  </a:ext>
                </a:extLst>
              </p:cNvPr>
              <p:cNvGrpSpPr/>
              <p:nvPr/>
            </p:nvGrpSpPr>
            <p:grpSpPr>
              <a:xfrm>
                <a:off x="1216058" y="5348639"/>
                <a:ext cx="5448693" cy="261610"/>
                <a:chOff x="6655435" y="1054596"/>
                <a:chExt cx="5822411" cy="261610"/>
              </a:xfrm>
            </p:grpSpPr>
            <p:sp>
              <p:nvSpPr>
                <p:cNvPr id="44" name="TextBox 43">
                  <a:extLst>
                    <a:ext uri="{FF2B5EF4-FFF2-40B4-BE49-F238E27FC236}">
                      <a16:creationId xmlns:a16="http://schemas.microsoft.com/office/drawing/2014/main" id="{B44EDFD9-C048-AE77-8649-0908852E7F8D}"/>
                    </a:ext>
                  </a:extLst>
                </p:cNvPr>
                <p:cNvSpPr txBox="1"/>
                <p:nvPr/>
              </p:nvSpPr>
              <p:spPr>
                <a:xfrm>
                  <a:off x="7204075" y="1054596"/>
                  <a:ext cx="5273771" cy="261610"/>
                </a:xfrm>
                <a:prstGeom prst="rect">
                  <a:avLst/>
                </a:prstGeom>
                <a:noFill/>
              </p:spPr>
              <p:txBody>
                <a:bodyPr wrap="square">
                  <a:spAutoFit/>
                </a:bodyPr>
                <a:lstStyle/>
                <a:p>
                  <a:r>
                    <a:rPr lang="en-US" sz="1100" dirty="0">
                      <a:solidFill>
                        <a:schemeClr val="tx1">
                          <a:lumMod val="75000"/>
                          <a:lumOff val="25000"/>
                        </a:schemeClr>
                      </a:solidFill>
                    </a:rPr>
                    <a:t>The LLM response is appended and displayed in the chat interface</a:t>
                  </a:r>
                </a:p>
              </p:txBody>
            </p:sp>
            <p:sp>
              <p:nvSpPr>
                <p:cNvPr id="45" name="TextBox 44">
                  <a:extLst>
                    <a:ext uri="{FF2B5EF4-FFF2-40B4-BE49-F238E27FC236}">
                      <a16:creationId xmlns:a16="http://schemas.microsoft.com/office/drawing/2014/main" id="{F11FA3A1-EDAE-4306-41D2-EF9AD34BA7E4}"/>
                    </a:ext>
                  </a:extLst>
                </p:cNvPr>
                <p:cNvSpPr txBox="1"/>
                <p:nvPr/>
              </p:nvSpPr>
              <p:spPr>
                <a:xfrm>
                  <a:off x="6655435" y="1054596"/>
                  <a:ext cx="548640" cy="261610"/>
                </a:xfrm>
                <a:prstGeom prst="rect">
                  <a:avLst/>
                </a:prstGeom>
                <a:noFill/>
              </p:spPr>
              <p:txBody>
                <a:bodyPr wrap="square">
                  <a:spAutoFit/>
                </a:bodyPr>
                <a:lstStyle/>
                <a:p>
                  <a:r>
                    <a:rPr lang="en-US" sz="1100" dirty="0">
                      <a:solidFill>
                        <a:schemeClr val="accent1"/>
                      </a:solidFill>
                    </a:rPr>
                    <a:t>04.</a:t>
                  </a:r>
                </a:p>
              </p:txBody>
            </p:sp>
          </p:grpSp>
        </p:grpSp>
      </p:grpSp>
    </p:spTree>
    <p:extLst>
      <p:ext uri="{BB962C8B-B14F-4D97-AF65-F5344CB8AC3E}">
        <p14:creationId xmlns:p14="http://schemas.microsoft.com/office/powerpoint/2010/main" val="3237508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5A698B-3E52-7FF6-31AE-662076E07137}"/>
            </a:ext>
          </a:extLst>
        </p:cNvPr>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BC27E4E8-C9EB-98B6-719F-89CC9C6423A8}"/>
              </a:ext>
            </a:extLst>
          </p:cNvPr>
          <p:cNvSpPr/>
          <p:nvPr/>
        </p:nvSpPr>
        <p:spPr>
          <a:xfrm>
            <a:off x="300038" y="5067300"/>
            <a:ext cx="11591926" cy="1790700"/>
          </a:xfrm>
          <a:prstGeom prst="round2SameRect">
            <a:avLst>
              <a:gd name="adj1" fmla="val 2730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A3B5BFBB-369D-DA84-4EE8-5BBF0DE0865F}"/>
              </a:ext>
            </a:extLst>
          </p:cNvPr>
          <p:cNvSpPr/>
          <p:nvPr/>
        </p:nvSpPr>
        <p:spPr>
          <a:xfrm>
            <a:off x="752475" y="2053797"/>
            <a:ext cx="10687050" cy="4347002"/>
          </a:xfrm>
          <a:prstGeom prst="roundRect">
            <a:avLst>
              <a:gd name="adj" fmla="val 407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F0160319-8A17-A97A-FD52-EF31104391D4}"/>
              </a:ext>
            </a:extLst>
          </p:cNvPr>
          <p:cNvGrpSpPr/>
          <p:nvPr/>
        </p:nvGrpSpPr>
        <p:grpSpPr>
          <a:xfrm>
            <a:off x="10708849" y="119322"/>
            <a:ext cx="1345991" cy="741565"/>
            <a:chOff x="9204960" y="4970859"/>
            <a:chExt cx="2386965" cy="1209675"/>
          </a:xfrm>
        </p:grpSpPr>
        <p:sp>
          <p:nvSpPr>
            <p:cNvPr id="94" name="Rectangle: Rounded Corners 93">
              <a:extLst>
                <a:ext uri="{FF2B5EF4-FFF2-40B4-BE49-F238E27FC236}">
                  <a16:creationId xmlns:a16="http://schemas.microsoft.com/office/drawing/2014/main" id="{B96917F1-3A95-0333-AD42-2818858EF4E5}"/>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AAD9C86D-8DC9-8E2E-33AE-AE95602916EF}"/>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0A3F99C9-4C88-21FB-4DFD-FB7D64F78A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12263CEE-F96E-FFB4-6FB7-29100604ED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7A8B9C89-DC4C-B7DD-39CE-C948E7997929}"/>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6D6157DA-22AD-F3EC-B1F1-2E84CEC5706B}"/>
              </a:ext>
            </a:extLst>
          </p:cNvPr>
          <p:cNvSpPr txBox="1"/>
          <p:nvPr/>
        </p:nvSpPr>
        <p:spPr>
          <a:xfrm>
            <a:off x="2449390" y="699303"/>
            <a:ext cx="7293220" cy="523220"/>
          </a:xfrm>
          <a:prstGeom prst="rect">
            <a:avLst/>
          </a:prstGeom>
          <a:noFill/>
        </p:spPr>
        <p:txBody>
          <a:bodyPr wrap="square">
            <a:spAutoFit/>
          </a:bodyPr>
          <a:lstStyle/>
          <a:p>
            <a:pPr algn="ctr"/>
            <a:r>
              <a:rPr lang="en-US" sz="2800" dirty="0">
                <a:solidFill>
                  <a:schemeClr val="accent1"/>
                </a:solidFill>
                <a:latin typeface="Montserrat SemiBold" pitchFamily="2" charset="0"/>
              </a:rPr>
              <a:t>Evaluation – Model Performance</a:t>
            </a:r>
          </a:p>
        </p:txBody>
      </p:sp>
      <p:sp>
        <p:nvSpPr>
          <p:cNvPr id="5" name="TextBox 4">
            <a:extLst>
              <a:ext uri="{FF2B5EF4-FFF2-40B4-BE49-F238E27FC236}">
                <a16:creationId xmlns:a16="http://schemas.microsoft.com/office/drawing/2014/main" id="{2366BE73-2920-7AD9-0517-1F831732933B}"/>
              </a:ext>
            </a:extLst>
          </p:cNvPr>
          <p:cNvSpPr txBox="1"/>
          <p:nvPr/>
        </p:nvSpPr>
        <p:spPr>
          <a:xfrm>
            <a:off x="1483151" y="1359112"/>
            <a:ext cx="9225698" cy="307777"/>
          </a:xfrm>
          <a:prstGeom prst="rect">
            <a:avLst/>
          </a:prstGeom>
          <a:noFill/>
        </p:spPr>
        <p:txBody>
          <a:bodyPr wrap="square">
            <a:spAutoFit/>
          </a:bodyPr>
          <a:lstStyle/>
          <a:p>
            <a:pPr algn="ctr"/>
            <a:r>
              <a:rPr lang="en-US" sz="1400" dirty="0">
                <a:solidFill>
                  <a:schemeClr val="tx1">
                    <a:lumMod val="75000"/>
                    <a:lumOff val="25000"/>
                  </a:schemeClr>
                </a:solidFill>
                <a:latin typeface="+mj-lt"/>
              </a:rPr>
              <a:t>We employed four commonly used regression metrics to provide predictive accuracy and model fit.</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7BA753B-458F-C6A8-2F8E-40066B0282C1}"/>
                  </a:ext>
                </a:extLst>
              </p:cNvPr>
              <p:cNvSpPr txBox="1"/>
              <p:nvPr/>
            </p:nvSpPr>
            <p:spPr>
              <a:xfrm>
                <a:off x="1007806" y="2679999"/>
                <a:ext cx="10176388" cy="1529201"/>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ZA" sz="2400" b="1" i="1" smtClean="0">
                          <a:latin typeface="Cambria Math" panose="02040503050406030204" pitchFamily="18" charset="0"/>
                        </a:rPr>
                        <m:t>𝑴𝑨𝑬</m:t>
                      </m:r>
                      <m:r>
                        <a:rPr lang="en-ZA" sz="2400" b="0" i="0">
                          <a:latin typeface="Cambria Math" panose="02040503050406030204" pitchFamily="18" charset="0"/>
                        </a:rPr>
                        <m:t>= </m:t>
                      </m:r>
                      <m:f>
                        <m:fPr>
                          <m:ctrlPr>
                            <a:rPr lang="en-ZA" sz="2400" b="0" i="1">
                              <a:latin typeface="Cambria Math" panose="02040503050406030204" pitchFamily="18" charset="0"/>
                            </a:rPr>
                          </m:ctrlPr>
                        </m:fPr>
                        <m:num>
                          <m:r>
                            <a:rPr lang="en-ZA" sz="2400" b="0" i="0">
                              <a:latin typeface="Cambria Math" panose="02040503050406030204" pitchFamily="18" charset="0"/>
                            </a:rPr>
                            <m:t>1</m:t>
                          </m:r>
                        </m:num>
                        <m:den>
                          <m:r>
                            <a:rPr lang="en-ZA" sz="2400" b="0" i="1">
                              <a:latin typeface="Cambria Math" panose="02040503050406030204" pitchFamily="18" charset="0"/>
                            </a:rPr>
                            <m:t>𝑛</m:t>
                          </m:r>
                        </m:den>
                      </m:f>
                      <m:nary>
                        <m:naryPr>
                          <m:chr m:val="∑"/>
                          <m:limLoc m:val="undOvr"/>
                          <m:ctrlPr>
                            <a:rPr lang="en-ZA" sz="2400" b="0" i="1">
                              <a:latin typeface="Cambria Math" panose="02040503050406030204" pitchFamily="18" charset="0"/>
                            </a:rPr>
                          </m:ctrlPr>
                        </m:naryPr>
                        <m:sub>
                          <m:r>
                            <a:rPr lang="en-ZA" sz="2400" b="0" i="1">
                              <a:latin typeface="Cambria Math" panose="02040503050406030204" pitchFamily="18" charset="0"/>
                            </a:rPr>
                            <m:t>𝑖</m:t>
                          </m:r>
                          <m:r>
                            <a:rPr lang="en-ZA" sz="2400" b="0" i="0">
                              <a:latin typeface="Cambria Math" panose="02040503050406030204" pitchFamily="18" charset="0"/>
                            </a:rPr>
                            <m:t>=1</m:t>
                          </m:r>
                        </m:sub>
                        <m:sup>
                          <m:r>
                            <a:rPr lang="en-ZA" sz="2400" b="0" i="1">
                              <a:latin typeface="Cambria Math" panose="02040503050406030204" pitchFamily="18" charset="0"/>
                            </a:rPr>
                            <m:t>𝑛</m:t>
                          </m:r>
                        </m:sup>
                        <m:e>
                          <m:d>
                            <m:dPr>
                              <m:begChr m:val="|"/>
                              <m:endChr m:val="|"/>
                              <m:ctrlPr>
                                <a:rPr lang="en-ZA" sz="2400" b="0" i="1">
                                  <a:latin typeface="Cambria Math" panose="02040503050406030204" pitchFamily="18" charset="0"/>
                                </a:rPr>
                              </m:ctrlPr>
                            </m:dPr>
                            <m:e>
                              <m:sSub>
                                <m:sSubPr>
                                  <m:ctrlPr>
                                    <a:rPr lang="en-ZA" sz="2400" b="0" i="1">
                                      <a:latin typeface="Cambria Math" panose="02040503050406030204" pitchFamily="18" charset="0"/>
                                    </a:rPr>
                                  </m:ctrlPr>
                                </m:sSubPr>
                                <m:e>
                                  <m:r>
                                    <a:rPr lang="en-ZA" sz="2400" b="0" i="1">
                                      <a:latin typeface="Cambria Math" panose="02040503050406030204" pitchFamily="18" charset="0"/>
                                    </a:rPr>
                                    <m:t>𝑦</m:t>
                                  </m:r>
                                </m:e>
                                <m:sub>
                                  <m:r>
                                    <a:rPr lang="en-ZA" sz="2400" b="0" i="1">
                                      <a:latin typeface="Cambria Math" panose="02040503050406030204" pitchFamily="18" charset="0"/>
                                    </a:rPr>
                                    <m:t>𝑖</m:t>
                                  </m:r>
                                </m:sub>
                              </m:sSub>
                              <m:r>
                                <a:rPr lang="en-ZA" sz="2400" b="0" i="0">
                                  <a:latin typeface="Cambria Math" panose="02040503050406030204" pitchFamily="18" charset="0"/>
                                </a:rPr>
                                <m:t>−</m:t>
                              </m:r>
                              <m:sSub>
                                <m:sSubPr>
                                  <m:ctrlPr>
                                    <a:rPr lang="en-ZA" sz="2400" b="0" i="1">
                                      <a:latin typeface="Cambria Math" panose="02040503050406030204" pitchFamily="18" charset="0"/>
                                    </a:rPr>
                                  </m:ctrlPr>
                                </m:sSubPr>
                                <m:e>
                                  <m:acc>
                                    <m:accPr>
                                      <m:chr m:val="̂"/>
                                      <m:ctrlPr>
                                        <a:rPr lang="en-ZA" sz="2400" b="0" i="1">
                                          <a:latin typeface="Cambria Math" panose="02040503050406030204" pitchFamily="18" charset="0"/>
                                        </a:rPr>
                                      </m:ctrlPr>
                                    </m:accPr>
                                    <m:e>
                                      <m:r>
                                        <a:rPr lang="en-ZA" sz="2400" b="0" i="1">
                                          <a:latin typeface="Cambria Math" panose="02040503050406030204" pitchFamily="18" charset="0"/>
                                        </a:rPr>
                                        <m:t>𝑦</m:t>
                                      </m:r>
                                    </m:e>
                                  </m:acc>
                                </m:e>
                                <m:sub>
                                  <m:r>
                                    <a:rPr lang="en-ZA" sz="2400" b="0" i="1">
                                      <a:latin typeface="Cambria Math" panose="02040503050406030204" pitchFamily="18" charset="0"/>
                                    </a:rPr>
                                    <m:t>𝑖</m:t>
                                  </m:r>
                                </m:sub>
                              </m:sSub>
                            </m:e>
                          </m:d>
                          <m:r>
                            <a:rPr lang="en-ZA" sz="2400" b="0" i="0">
                              <a:latin typeface="Cambria Math" panose="02040503050406030204" pitchFamily="18" charset="0"/>
                            </a:rPr>
                            <m:t> </m:t>
                          </m:r>
                        </m:e>
                      </m:nary>
                      <m:r>
                        <a:rPr lang="en-ZA" sz="2400" b="1" i="1">
                          <a:latin typeface="Cambria Math" panose="02040503050406030204" pitchFamily="18" charset="0"/>
                        </a:rPr>
                        <m:t>𝑴𝑺𝑬</m:t>
                      </m:r>
                      <m:r>
                        <a:rPr lang="en-ZA" sz="2400" b="0" i="0">
                          <a:latin typeface="Cambria Math" panose="02040503050406030204" pitchFamily="18" charset="0"/>
                        </a:rPr>
                        <m:t>= </m:t>
                      </m:r>
                      <m:f>
                        <m:fPr>
                          <m:ctrlPr>
                            <a:rPr lang="en-ZA" sz="2400" b="0" i="1">
                              <a:latin typeface="Cambria Math" panose="02040503050406030204" pitchFamily="18" charset="0"/>
                            </a:rPr>
                          </m:ctrlPr>
                        </m:fPr>
                        <m:num>
                          <m:r>
                            <a:rPr lang="en-ZA" sz="2400" b="0" i="0">
                              <a:latin typeface="Cambria Math" panose="02040503050406030204" pitchFamily="18" charset="0"/>
                            </a:rPr>
                            <m:t>1</m:t>
                          </m:r>
                        </m:num>
                        <m:den>
                          <m:r>
                            <a:rPr lang="en-ZA" sz="2400" b="0" i="1">
                              <a:latin typeface="Cambria Math" panose="02040503050406030204" pitchFamily="18" charset="0"/>
                            </a:rPr>
                            <m:t>𝑛</m:t>
                          </m:r>
                        </m:den>
                      </m:f>
                      <m:nary>
                        <m:naryPr>
                          <m:chr m:val="∑"/>
                          <m:limLoc m:val="undOvr"/>
                          <m:ctrlPr>
                            <a:rPr lang="en-ZA" sz="2400" b="0" i="1">
                              <a:latin typeface="Cambria Math" panose="02040503050406030204" pitchFamily="18" charset="0"/>
                            </a:rPr>
                          </m:ctrlPr>
                        </m:naryPr>
                        <m:sub>
                          <m:r>
                            <a:rPr lang="en-ZA" sz="2400" b="0" i="1">
                              <a:latin typeface="Cambria Math" panose="02040503050406030204" pitchFamily="18" charset="0"/>
                            </a:rPr>
                            <m:t>𝑖</m:t>
                          </m:r>
                          <m:r>
                            <a:rPr lang="en-ZA" sz="2400" b="0" i="0">
                              <a:latin typeface="Cambria Math" panose="02040503050406030204" pitchFamily="18" charset="0"/>
                            </a:rPr>
                            <m:t>=1</m:t>
                          </m:r>
                        </m:sub>
                        <m:sup>
                          <m:r>
                            <a:rPr lang="en-ZA" sz="2400" b="0" i="1">
                              <a:latin typeface="Cambria Math" panose="02040503050406030204" pitchFamily="18" charset="0"/>
                            </a:rPr>
                            <m:t>𝑛</m:t>
                          </m:r>
                        </m:sup>
                        <m:e>
                          <m:sSup>
                            <m:sSupPr>
                              <m:ctrlPr>
                                <a:rPr lang="en-ZA" sz="2400" b="0" i="1">
                                  <a:latin typeface="Cambria Math" panose="02040503050406030204" pitchFamily="18" charset="0"/>
                                </a:rPr>
                              </m:ctrlPr>
                            </m:sSupPr>
                            <m:e>
                              <m:d>
                                <m:dPr>
                                  <m:ctrlPr>
                                    <a:rPr lang="en-ZA" sz="2400" b="0" i="1">
                                      <a:latin typeface="Cambria Math" panose="02040503050406030204" pitchFamily="18" charset="0"/>
                                    </a:rPr>
                                  </m:ctrlPr>
                                </m:dPr>
                                <m:e>
                                  <m:sSub>
                                    <m:sSubPr>
                                      <m:ctrlPr>
                                        <a:rPr lang="en-ZA" sz="2400" b="0" i="1">
                                          <a:latin typeface="Cambria Math" panose="02040503050406030204" pitchFamily="18" charset="0"/>
                                        </a:rPr>
                                      </m:ctrlPr>
                                    </m:sSubPr>
                                    <m:e>
                                      <m:r>
                                        <a:rPr lang="en-ZA" sz="2400" b="0" i="1">
                                          <a:latin typeface="Cambria Math" panose="02040503050406030204" pitchFamily="18" charset="0"/>
                                        </a:rPr>
                                        <m:t>𝑦</m:t>
                                      </m:r>
                                    </m:e>
                                    <m:sub>
                                      <m:r>
                                        <a:rPr lang="en-ZA" sz="2400" b="0" i="1">
                                          <a:latin typeface="Cambria Math" panose="02040503050406030204" pitchFamily="18" charset="0"/>
                                        </a:rPr>
                                        <m:t>𝑖</m:t>
                                      </m:r>
                                    </m:sub>
                                  </m:sSub>
                                  <m:r>
                                    <a:rPr lang="en-ZA" sz="2400" b="0" i="0">
                                      <a:latin typeface="Cambria Math" panose="02040503050406030204" pitchFamily="18" charset="0"/>
                                    </a:rPr>
                                    <m:t>−</m:t>
                                  </m:r>
                                  <m:sSub>
                                    <m:sSubPr>
                                      <m:ctrlPr>
                                        <a:rPr lang="en-ZA" sz="2400" b="0" i="1">
                                          <a:latin typeface="Cambria Math" panose="02040503050406030204" pitchFamily="18" charset="0"/>
                                        </a:rPr>
                                      </m:ctrlPr>
                                    </m:sSubPr>
                                    <m:e>
                                      <m:acc>
                                        <m:accPr>
                                          <m:chr m:val="̂"/>
                                          <m:ctrlPr>
                                            <a:rPr lang="en-ZA" sz="2400" b="0" i="1">
                                              <a:latin typeface="Cambria Math" panose="02040503050406030204" pitchFamily="18" charset="0"/>
                                            </a:rPr>
                                          </m:ctrlPr>
                                        </m:accPr>
                                        <m:e>
                                          <m:r>
                                            <a:rPr lang="en-ZA" sz="2400" b="0" i="1">
                                              <a:latin typeface="Cambria Math" panose="02040503050406030204" pitchFamily="18" charset="0"/>
                                            </a:rPr>
                                            <m:t>𝑦</m:t>
                                          </m:r>
                                        </m:e>
                                      </m:acc>
                                    </m:e>
                                    <m:sub>
                                      <m:r>
                                        <a:rPr lang="en-ZA" sz="2400" b="0" i="1">
                                          <a:latin typeface="Cambria Math" panose="02040503050406030204" pitchFamily="18" charset="0"/>
                                        </a:rPr>
                                        <m:t>𝑖</m:t>
                                      </m:r>
                                    </m:sub>
                                  </m:sSub>
                                </m:e>
                              </m:d>
                            </m:e>
                            <m:sup>
                              <m:r>
                                <a:rPr lang="en-ZA" sz="2400" b="0" i="0">
                                  <a:latin typeface="Cambria Math" panose="02040503050406030204" pitchFamily="18" charset="0"/>
                                </a:rPr>
                                <m:t>2</m:t>
                              </m:r>
                            </m:sup>
                          </m:sSup>
                        </m:e>
                      </m:nary>
                      <m:r>
                        <a:rPr lang="en-ZA" sz="2400" b="0" i="0">
                          <a:latin typeface="Cambria Math" panose="02040503050406030204" pitchFamily="18" charset="0"/>
                        </a:rPr>
                        <m:t> </m:t>
                      </m:r>
                      <m:r>
                        <a:rPr lang="en-ZA" sz="2400" b="1" i="1">
                          <a:latin typeface="Cambria Math" panose="02040503050406030204" pitchFamily="18" charset="0"/>
                        </a:rPr>
                        <m:t>𝑹𝑴𝑺𝑬</m:t>
                      </m:r>
                      <m:r>
                        <a:rPr lang="en-ZA" sz="2400" b="0" i="0">
                          <a:latin typeface="Cambria Math" panose="02040503050406030204" pitchFamily="18" charset="0"/>
                        </a:rPr>
                        <m:t>= </m:t>
                      </m:r>
                      <m:rad>
                        <m:radPr>
                          <m:degHide m:val="on"/>
                          <m:ctrlPr>
                            <a:rPr lang="en-ZA" sz="2400" b="0" i="1">
                              <a:latin typeface="Cambria Math" panose="02040503050406030204" pitchFamily="18" charset="0"/>
                            </a:rPr>
                          </m:ctrlPr>
                        </m:radPr>
                        <m:deg/>
                        <m:e>
                          <m:f>
                            <m:fPr>
                              <m:ctrlPr>
                                <a:rPr lang="en-ZA" sz="2400" b="0" i="1">
                                  <a:latin typeface="Cambria Math" panose="02040503050406030204" pitchFamily="18" charset="0"/>
                                </a:rPr>
                              </m:ctrlPr>
                            </m:fPr>
                            <m:num>
                              <m:r>
                                <a:rPr lang="en-ZA" sz="2400" b="0" i="0">
                                  <a:latin typeface="Cambria Math" panose="02040503050406030204" pitchFamily="18" charset="0"/>
                                </a:rPr>
                                <m:t>1</m:t>
                              </m:r>
                            </m:num>
                            <m:den>
                              <m:r>
                                <a:rPr lang="en-ZA" sz="2400" b="0" i="1">
                                  <a:latin typeface="Cambria Math" panose="02040503050406030204" pitchFamily="18" charset="0"/>
                                </a:rPr>
                                <m:t>𝑛</m:t>
                              </m:r>
                            </m:den>
                          </m:f>
                          <m:nary>
                            <m:naryPr>
                              <m:chr m:val="∑"/>
                              <m:limLoc m:val="undOvr"/>
                              <m:ctrlPr>
                                <a:rPr lang="en-ZA" sz="2400" b="0" i="1">
                                  <a:latin typeface="Cambria Math" panose="02040503050406030204" pitchFamily="18" charset="0"/>
                                </a:rPr>
                              </m:ctrlPr>
                            </m:naryPr>
                            <m:sub>
                              <m:r>
                                <a:rPr lang="en-ZA" sz="2400" b="0" i="1">
                                  <a:latin typeface="Cambria Math" panose="02040503050406030204" pitchFamily="18" charset="0"/>
                                </a:rPr>
                                <m:t>𝑖</m:t>
                              </m:r>
                              <m:r>
                                <a:rPr lang="en-ZA" sz="2400" b="0" i="0">
                                  <a:latin typeface="Cambria Math" panose="02040503050406030204" pitchFamily="18" charset="0"/>
                                </a:rPr>
                                <m:t> = 1</m:t>
                              </m:r>
                            </m:sub>
                            <m:sup>
                              <m:r>
                                <a:rPr lang="en-ZA" sz="2400" b="0" i="1">
                                  <a:latin typeface="Cambria Math" panose="02040503050406030204" pitchFamily="18" charset="0"/>
                                </a:rPr>
                                <m:t>𝑛</m:t>
                              </m:r>
                            </m:sup>
                            <m:e>
                              <m:sSup>
                                <m:sSupPr>
                                  <m:ctrlPr>
                                    <a:rPr lang="en-ZA" sz="2400" b="0" i="1">
                                      <a:latin typeface="Cambria Math" panose="02040503050406030204" pitchFamily="18" charset="0"/>
                                    </a:rPr>
                                  </m:ctrlPr>
                                </m:sSupPr>
                                <m:e>
                                  <m:d>
                                    <m:dPr>
                                      <m:ctrlPr>
                                        <a:rPr lang="en-ZA" sz="2400" b="0" i="1">
                                          <a:latin typeface="Cambria Math" panose="02040503050406030204" pitchFamily="18" charset="0"/>
                                        </a:rPr>
                                      </m:ctrlPr>
                                    </m:dPr>
                                    <m:e>
                                      <m:sSub>
                                        <m:sSubPr>
                                          <m:ctrlPr>
                                            <a:rPr lang="en-ZA" sz="2400" b="0" i="1">
                                              <a:latin typeface="Cambria Math" panose="02040503050406030204" pitchFamily="18" charset="0"/>
                                            </a:rPr>
                                          </m:ctrlPr>
                                        </m:sSubPr>
                                        <m:e>
                                          <m:r>
                                            <a:rPr lang="en-ZA" sz="2400" b="0" i="1">
                                              <a:latin typeface="Cambria Math" panose="02040503050406030204" pitchFamily="18" charset="0"/>
                                            </a:rPr>
                                            <m:t>𝑦</m:t>
                                          </m:r>
                                        </m:e>
                                        <m:sub>
                                          <m:r>
                                            <a:rPr lang="en-ZA" sz="2400" b="0" i="1">
                                              <a:latin typeface="Cambria Math" panose="02040503050406030204" pitchFamily="18" charset="0"/>
                                            </a:rPr>
                                            <m:t>𝑖</m:t>
                                          </m:r>
                                        </m:sub>
                                      </m:sSub>
                                      <m:r>
                                        <a:rPr lang="en-ZA" sz="2400" b="0" i="0">
                                          <a:latin typeface="Cambria Math" panose="02040503050406030204" pitchFamily="18" charset="0"/>
                                        </a:rPr>
                                        <m:t>−</m:t>
                                      </m:r>
                                      <m:sSub>
                                        <m:sSubPr>
                                          <m:ctrlPr>
                                            <a:rPr lang="en-ZA" sz="2400" b="0" i="1">
                                              <a:latin typeface="Cambria Math" panose="02040503050406030204" pitchFamily="18" charset="0"/>
                                            </a:rPr>
                                          </m:ctrlPr>
                                        </m:sSubPr>
                                        <m:e>
                                          <m:acc>
                                            <m:accPr>
                                              <m:chr m:val="̂"/>
                                              <m:ctrlPr>
                                                <a:rPr lang="en-ZA" sz="2400" b="0" i="1">
                                                  <a:latin typeface="Cambria Math" panose="02040503050406030204" pitchFamily="18" charset="0"/>
                                                </a:rPr>
                                              </m:ctrlPr>
                                            </m:accPr>
                                            <m:e>
                                              <m:r>
                                                <a:rPr lang="en-ZA" sz="2400" b="0" i="1">
                                                  <a:latin typeface="Cambria Math" panose="02040503050406030204" pitchFamily="18" charset="0"/>
                                                </a:rPr>
                                                <m:t>𝑦</m:t>
                                              </m:r>
                                            </m:e>
                                          </m:acc>
                                        </m:e>
                                        <m:sub>
                                          <m:r>
                                            <a:rPr lang="en-ZA" sz="2400" b="0" i="1">
                                              <a:latin typeface="Cambria Math" panose="02040503050406030204" pitchFamily="18" charset="0"/>
                                            </a:rPr>
                                            <m:t>𝑖</m:t>
                                          </m:r>
                                        </m:sub>
                                      </m:sSub>
                                    </m:e>
                                  </m:d>
                                </m:e>
                                <m:sup>
                                  <m:r>
                                    <a:rPr lang="en-ZA" sz="2400" b="0" i="0">
                                      <a:latin typeface="Cambria Math" panose="02040503050406030204" pitchFamily="18" charset="0"/>
                                    </a:rPr>
                                    <m:t>2</m:t>
                                  </m:r>
                                </m:sup>
                              </m:sSup>
                            </m:e>
                          </m:nary>
                        </m:e>
                      </m:rad>
                    </m:oMath>
                  </m:oMathPara>
                </a14:m>
                <a:endParaRPr lang="en-ZA" sz="2400" dirty="0"/>
              </a:p>
            </p:txBody>
          </p:sp>
        </mc:Choice>
        <mc:Fallback xmlns="">
          <p:sp>
            <p:nvSpPr>
              <p:cNvPr id="7" name="TextBox 6">
                <a:extLst>
                  <a:ext uri="{FF2B5EF4-FFF2-40B4-BE49-F238E27FC236}">
                    <a16:creationId xmlns:a16="http://schemas.microsoft.com/office/drawing/2014/main" id="{27BA753B-458F-C6A8-2F8E-40066B0282C1}"/>
                  </a:ext>
                </a:extLst>
              </p:cNvPr>
              <p:cNvSpPr txBox="1">
                <a:spLocks noRot="1" noChangeAspect="1" noMove="1" noResize="1" noEditPoints="1" noAdjustHandles="1" noChangeArrowheads="1" noChangeShapeType="1" noTextEdit="1"/>
              </p:cNvSpPr>
              <p:nvPr/>
            </p:nvSpPr>
            <p:spPr>
              <a:xfrm>
                <a:off x="1007806" y="2679999"/>
                <a:ext cx="10176388" cy="1529201"/>
              </a:xfrm>
              <a:prstGeom prst="rect">
                <a:avLst/>
              </a:prstGeom>
              <a:blipFill>
                <a:blip r:embed="rId5"/>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id="{693BDD06-B3CF-FD89-634B-69DA0E019CBA}"/>
                  </a:ext>
                </a:extLst>
              </p:cNvPr>
              <p:cNvSpPr txBox="1"/>
              <p:nvPr/>
            </p:nvSpPr>
            <p:spPr>
              <a:xfrm>
                <a:off x="1430594" y="4707425"/>
                <a:ext cx="9330813" cy="91935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p>
                        <m:sSupPr>
                          <m:ctrlPr>
                            <a:rPr lang="en-ZA" sz="2400" b="1" i="1" smtClean="0">
                              <a:latin typeface="Cambria Math" panose="02040503050406030204" pitchFamily="18" charset="0"/>
                            </a:rPr>
                          </m:ctrlPr>
                        </m:sSupPr>
                        <m:e>
                          <m:r>
                            <a:rPr lang="en-ZA" sz="2400" b="1" i="1">
                              <a:latin typeface="Cambria Math" panose="02040503050406030204" pitchFamily="18" charset="0"/>
                            </a:rPr>
                            <m:t>𝑹</m:t>
                          </m:r>
                        </m:e>
                        <m:sup>
                          <m:r>
                            <a:rPr lang="en-ZA" sz="2400" b="0" i="0">
                              <a:latin typeface="Cambria Math" panose="02040503050406030204" pitchFamily="18" charset="0"/>
                            </a:rPr>
                            <m:t>2</m:t>
                          </m:r>
                        </m:sup>
                      </m:sSup>
                      <m:r>
                        <a:rPr lang="en-ZA" sz="2400" b="0" i="0">
                          <a:latin typeface="Cambria Math" panose="02040503050406030204" pitchFamily="18" charset="0"/>
                        </a:rPr>
                        <m:t>=1−</m:t>
                      </m:r>
                      <m:f>
                        <m:fPr>
                          <m:ctrlPr>
                            <a:rPr lang="en-ZA" sz="2400" b="0" i="1">
                              <a:latin typeface="Cambria Math" panose="02040503050406030204" pitchFamily="18" charset="0"/>
                            </a:rPr>
                          </m:ctrlPr>
                        </m:fPr>
                        <m:num>
                          <m:sSub>
                            <m:sSubPr>
                              <m:ctrlPr>
                                <a:rPr lang="en-ZA" sz="2400" b="0" i="1">
                                  <a:latin typeface="Cambria Math" panose="02040503050406030204" pitchFamily="18" charset="0"/>
                                </a:rPr>
                              </m:ctrlPr>
                            </m:sSubPr>
                            <m:e>
                              <m:r>
                                <a:rPr lang="en-ZA" sz="2400" b="0" i="1">
                                  <a:latin typeface="Cambria Math" panose="02040503050406030204" pitchFamily="18" charset="0"/>
                                </a:rPr>
                                <m:t>𝑆𝑆</m:t>
                              </m:r>
                            </m:e>
                            <m:sub>
                              <m:r>
                                <a:rPr lang="en-ZA" sz="2400" b="0" i="1">
                                  <a:latin typeface="Cambria Math" panose="02040503050406030204" pitchFamily="18" charset="0"/>
                                </a:rPr>
                                <m:t>𝑟𝑒𝑠</m:t>
                              </m:r>
                            </m:sub>
                          </m:sSub>
                        </m:num>
                        <m:den>
                          <m:sSub>
                            <m:sSubPr>
                              <m:ctrlPr>
                                <a:rPr lang="en-ZA" sz="2400" b="0" i="1">
                                  <a:latin typeface="Cambria Math" panose="02040503050406030204" pitchFamily="18" charset="0"/>
                                </a:rPr>
                              </m:ctrlPr>
                            </m:sSubPr>
                            <m:e>
                              <m:r>
                                <a:rPr lang="en-ZA" sz="2400" b="0" i="1">
                                  <a:latin typeface="Cambria Math" panose="02040503050406030204" pitchFamily="18" charset="0"/>
                                </a:rPr>
                                <m:t>𝑆𝑆</m:t>
                              </m:r>
                            </m:e>
                            <m:sub>
                              <m:r>
                                <a:rPr lang="en-ZA" sz="2400" b="0" i="1">
                                  <a:latin typeface="Cambria Math" panose="02040503050406030204" pitchFamily="18" charset="0"/>
                                </a:rPr>
                                <m:t>𝑡𝑜𝑡</m:t>
                              </m:r>
                            </m:sub>
                          </m:sSub>
                        </m:den>
                      </m:f>
                      <m:r>
                        <a:rPr lang="en-ZA" sz="2400" b="0" i="0">
                          <a:latin typeface="Cambria Math" panose="02040503050406030204" pitchFamily="18" charset="0"/>
                        </a:rPr>
                        <m:t>=1−</m:t>
                      </m:r>
                      <m:f>
                        <m:fPr>
                          <m:ctrlPr>
                            <a:rPr lang="en-ZA" sz="2400" b="0" i="1">
                              <a:latin typeface="Cambria Math" panose="02040503050406030204" pitchFamily="18" charset="0"/>
                            </a:rPr>
                          </m:ctrlPr>
                        </m:fPr>
                        <m:num>
                          <m:nary>
                            <m:naryPr>
                              <m:chr m:val="∑"/>
                              <m:limLoc m:val="subSup"/>
                              <m:ctrlPr>
                                <a:rPr lang="en-ZA" sz="2400" b="0" i="1">
                                  <a:latin typeface="Cambria Math" panose="02040503050406030204" pitchFamily="18" charset="0"/>
                                </a:rPr>
                              </m:ctrlPr>
                            </m:naryPr>
                            <m:sub>
                              <m:r>
                                <a:rPr lang="en-ZA" sz="2400" b="0" i="1">
                                  <a:latin typeface="Cambria Math" panose="02040503050406030204" pitchFamily="18" charset="0"/>
                                </a:rPr>
                                <m:t>𝑖</m:t>
                              </m:r>
                              <m:r>
                                <a:rPr lang="en-ZA" sz="2400" b="0" i="0">
                                  <a:latin typeface="Cambria Math" panose="02040503050406030204" pitchFamily="18" charset="0"/>
                                </a:rPr>
                                <m:t>=1</m:t>
                              </m:r>
                            </m:sub>
                            <m:sup>
                              <m:r>
                                <a:rPr lang="en-ZA" sz="2400" b="0" i="1">
                                  <a:latin typeface="Cambria Math" panose="02040503050406030204" pitchFamily="18" charset="0"/>
                                </a:rPr>
                                <m:t>𝑛</m:t>
                              </m:r>
                            </m:sup>
                            <m:e>
                              <m:sSup>
                                <m:sSupPr>
                                  <m:ctrlPr>
                                    <a:rPr lang="en-ZA" sz="2400" b="0" i="1">
                                      <a:latin typeface="Cambria Math" panose="02040503050406030204" pitchFamily="18" charset="0"/>
                                    </a:rPr>
                                  </m:ctrlPr>
                                </m:sSupPr>
                                <m:e>
                                  <m:d>
                                    <m:dPr>
                                      <m:ctrlPr>
                                        <a:rPr lang="en-ZA" sz="2400" b="0" i="1">
                                          <a:latin typeface="Cambria Math" panose="02040503050406030204" pitchFamily="18" charset="0"/>
                                        </a:rPr>
                                      </m:ctrlPr>
                                    </m:dPr>
                                    <m:e>
                                      <m:sSub>
                                        <m:sSubPr>
                                          <m:ctrlPr>
                                            <a:rPr lang="en-ZA" sz="2400" b="0" i="1">
                                              <a:latin typeface="Cambria Math" panose="02040503050406030204" pitchFamily="18" charset="0"/>
                                            </a:rPr>
                                          </m:ctrlPr>
                                        </m:sSubPr>
                                        <m:e>
                                          <m:r>
                                            <a:rPr lang="en-ZA" sz="2400" b="0" i="1">
                                              <a:latin typeface="Cambria Math" panose="02040503050406030204" pitchFamily="18" charset="0"/>
                                            </a:rPr>
                                            <m:t>𝑦</m:t>
                                          </m:r>
                                        </m:e>
                                        <m:sub>
                                          <m:r>
                                            <a:rPr lang="en-ZA" sz="2400" b="0" i="1">
                                              <a:latin typeface="Cambria Math" panose="02040503050406030204" pitchFamily="18" charset="0"/>
                                            </a:rPr>
                                            <m:t>𝑖</m:t>
                                          </m:r>
                                        </m:sub>
                                      </m:sSub>
                                      <m:r>
                                        <a:rPr lang="en-ZA" sz="2400" b="0" i="0">
                                          <a:latin typeface="Cambria Math" panose="02040503050406030204" pitchFamily="18" charset="0"/>
                                        </a:rPr>
                                        <m:t>−</m:t>
                                      </m:r>
                                      <m:sSub>
                                        <m:sSubPr>
                                          <m:ctrlPr>
                                            <a:rPr lang="en-ZA" sz="2400" b="0" i="1">
                                              <a:latin typeface="Cambria Math" panose="02040503050406030204" pitchFamily="18" charset="0"/>
                                            </a:rPr>
                                          </m:ctrlPr>
                                        </m:sSubPr>
                                        <m:e>
                                          <m:acc>
                                            <m:accPr>
                                              <m:chr m:val="̂"/>
                                              <m:ctrlPr>
                                                <a:rPr lang="en-ZA" sz="2400" b="0" i="1">
                                                  <a:latin typeface="Cambria Math" panose="02040503050406030204" pitchFamily="18" charset="0"/>
                                                </a:rPr>
                                              </m:ctrlPr>
                                            </m:accPr>
                                            <m:e>
                                              <m:r>
                                                <a:rPr lang="en-ZA" sz="2400" b="0" i="1">
                                                  <a:latin typeface="Cambria Math" panose="02040503050406030204" pitchFamily="18" charset="0"/>
                                                </a:rPr>
                                                <m:t>𝑦</m:t>
                                              </m:r>
                                            </m:e>
                                          </m:acc>
                                        </m:e>
                                        <m:sub>
                                          <m:r>
                                            <a:rPr lang="en-ZA" sz="2400" b="0" i="1">
                                              <a:latin typeface="Cambria Math" panose="02040503050406030204" pitchFamily="18" charset="0"/>
                                            </a:rPr>
                                            <m:t>𝑖</m:t>
                                          </m:r>
                                        </m:sub>
                                      </m:sSub>
                                    </m:e>
                                  </m:d>
                                </m:e>
                                <m:sup>
                                  <m:r>
                                    <a:rPr lang="en-ZA" sz="2400" b="0" i="0">
                                      <a:latin typeface="Cambria Math" panose="02040503050406030204" pitchFamily="18" charset="0"/>
                                    </a:rPr>
                                    <m:t>2</m:t>
                                  </m:r>
                                </m:sup>
                              </m:sSup>
                            </m:e>
                          </m:nary>
                        </m:num>
                        <m:den>
                          <m:nary>
                            <m:naryPr>
                              <m:chr m:val="∑"/>
                              <m:limLoc m:val="subSup"/>
                              <m:ctrlPr>
                                <a:rPr lang="en-ZA" sz="2400" b="0" i="1">
                                  <a:latin typeface="Cambria Math" panose="02040503050406030204" pitchFamily="18" charset="0"/>
                                </a:rPr>
                              </m:ctrlPr>
                            </m:naryPr>
                            <m:sub>
                              <m:r>
                                <a:rPr lang="en-ZA" sz="2400" b="0" i="1">
                                  <a:latin typeface="Cambria Math" panose="02040503050406030204" pitchFamily="18" charset="0"/>
                                </a:rPr>
                                <m:t>𝑖</m:t>
                              </m:r>
                              <m:r>
                                <a:rPr lang="en-ZA" sz="2400" b="0" i="0">
                                  <a:latin typeface="Cambria Math" panose="02040503050406030204" pitchFamily="18" charset="0"/>
                                </a:rPr>
                                <m:t>=1</m:t>
                              </m:r>
                            </m:sub>
                            <m:sup>
                              <m:r>
                                <a:rPr lang="en-ZA" sz="2400" b="0" i="1">
                                  <a:latin typeface="Cambria Math" panose="02040503050406030204" pitchFamily="18" charset="0"/>
                                </a:rPr>
                                <m:t>𝑛</m:t>
                              </m:r>
                            </m:sup>
                            <m:e>
                              <m:sSup>
                                <m:sSupPr>
                                  <m:ctrlPr>
                                    <a:rPr lang="en-ZA" sz="2400" b="0" i="1">
                                      <a:latin typeface="Cambria Math" panose="02040503050406030204" pitchFamily="18" charset="0"/>
                                    </a:rPr>
                                  </m:ctrlPr>
                                </m:sSupPr>
                                <m:e>
                                  <m:d>
                                    <m:dPr>
                                      <m:ctrlPr>
                                        <a:rPr lang="en-ZA" sz="2400" b="0" i="1">
                                          <a:latin typeface="Cambria Math" panose="02040503050406030204" pitchFamily="18" charset="0"/>
                                        </a:rPr>
                                      </m:ctrlPr>
                                    </m:dPr>
                                    <m:e>
                                      <m:sSub>
                                        <m:sSubPr>
                                          <m:ctrlPr>
                                            <a:rPr lang="en-ZA" sz="2400" b="0" i="1">
                                              <a:latin typeface="Cambria Math" panose="02040503050406030204" pitchFamily="18" charset="0"/>
                                            </a:rPr>
                                          </m:ctrlPr>
                                        </m:sSubPr>
                                        <m:e>
                                          <m:r>
                                            <a:rPr lang="en-ZA" sz="2400" b="0" i="1">
                                              <a:latin typeface="Cambria Math" panose="02040503050406030204" pitchFamily="18" charset="0"/>
                                            </a:rPr>
                                            <m:t>𝑦</m:t>
                                          </m:r>
                                        </m:e>
                                        <m:sub>
                                          <m:r>
                                            <a:rPr lang="en-ZA" sz="2400" b="0" i="1">
                                              <a:latin typeface="Cambria Math" panose="02040503050406030204" pitchFamily="18" charset="0"/>
                                            </a:rPr>
                                            <m:t>𝑖</m:t>
                                          </m:r>
                                        </m:sub>
                                      </m:sSub>
                                      <m:r>
                                        <a:rPr lang="en-ZA" sz="2400" b="0" i="0">
                                          <a:latin typeface="Cambria Math" panose="02040503050406030204" pitchFamily="18" charset="0"/>
                                        </a:rPr>
                                        <m:t>−</m:t>
                                      </m:r>
                                      <m:acc>
                                        <m:accPr>
                                          <m:chr m:val="̅"/>
                                          <m:ctrlPr>
                                            <a:rPr lang="en-ZA" sz="2400" b="0" i="1">
                                              <a:latin typeface="Cambria Math" panose="02040503050406030204" pitchFamily="18" charset="0"/>
                                            </a:rPr>
                                          </m:ctrlPr>
                                        </m:accPr>
                                        <m:e>
                                          <m:r>
                                            <a:rPr lang="en-ZA" sz="2400" b="0" i="1">
                                              <a:latin typeface="Cambria Math" panose="02040503050406030204" pitchFamily="18" charset="0"/>
                                            </a:rPr>
                                            <m:t>𝑦</m:t>
                                          </m:r>
                                        </m:e>
                                      </m:acc>
                                    </m:e>
                                  </m:d>
                                </m:e>
                                <m:sup>
                                  <m:r>
                                    <a:rPr lang="en-ZA" sz="2400" b="0" i="0">
                                      <a:latin typeface="Cambria Math" panose="02040503050406030204" pitchFamily="18" charset="0"/>
                                    </a:rPr>
                                    <m:t>2</m:t>
                                  </m:r>
                                </m:sup>
                              </m:sSup>
                            </m:e>
                          </m:nary>
                        </m:den>
                      </m:f>
                    </m:oMath>
                  </m:oMathPara>
                </a14:m>
                <a:endParaRPr lang="en-ZA" sz="2400" dirty="0"/>
              </a:p>
            </p:txBody>
          </p:sp>
        </mc:Choice>
        <mc:Fallback xmlns="">
          <p:sp>
            <p:nvSpPr>
              <p:cNvPr id="8" name="TextBox 7">
                <a:extLst>
                  <a:ext uri="{FF2B5EF4-FFF2-40B4-BE49-F238E27FC236}">
                    <a16:creationId xmlns:a16="http://schemas.microsoft.com/office/drawing/2014/main" id="{693BDD06-B3CF-FD89-634B-69DA0E019CBA}"/>
                  </a:ext>
                </a:extLst>
              </p:cNvPr>
              <p:cNvSpPr txBox="1">
                <a:spLocks noRot="1" noChangeAspect="1" noMove="1" noResize="1" noEditPoints="1" noAdjustHandles="1" noChangeArrowheads="1" noChangeShapeType="1" noTextEdit="1"/>
              </p:cNvSpPr>
              <p:nvPr/>
            </p:nvSpPr>
            <p:spPr>
              <a:xfrm>
                <a:off x="1430594" y="4707425"/>
                <a:ext cx="9330813" cy="919354"/>
              </a:xfrm>
              <a:prstGeom prst="rect">
                <a:avLst/>
              </a:prstGeom>
              <a:blipFill>
                <a:blip r:embed="rId6"/>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6604752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24EB3-791E-DEF0-8384-9F1960EA688D}"/>
            </a:ext>
          </a:extLst>
        </p:cNvPr>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4B1B0833-26DC-BBE7-FEAB-DB73A3921C21}"/>
              </a:ext>
            </a:extLst>
          </p:cNvPr>
          <p:cNvSpPr/>
          <p:nvPr/>
        </p:nvSpPr>
        <p:spPr>
          <a:xfrm>
            <a:off x="300038" y="5067300"/>
            <a:ext cx="11591926" cy="1790700"/>
          </a:xfrm>
          <a:prstGeom prst="round2SameRect">
            <a:avLst>
              <a:gd name="adj1" fmla="val 2730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A2052B56-CA68-0421-9316-CD488B6E3A48}"/>
              </a:ext>
            </a:extLst>
          </p:cNvPr>
          <p:cNvSpPr/>
          <p:nvPr/>
        </p:nvSpPr>
        <p:spPr>
          <a:xfrm>
            <a:off x="752475" y="1536569"/>
            <a:ext cx="10687050" cy="4864230"/>
          </a:xfrm>
          <a:prstGeom prst="roundRect">
            <a:avLst>
              <a:gd name="adj" fmla="val 407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C50596D7-7EA3-3B1B-4351-BB1E5DE1E58F}"/>
              </a:ext>
            </a:extLst>
          </p:cNvPr>
          <p:cNvGrpSpPr/>
          <p:nvPr/>
        </p:nvGrpSpPr>
        <p:grpSpPr>
          <a:xfrm>
            <a:off x="10562253" y="119322"/>
            <a:ext cx="1492587" cy="832400"/>
            <a:chOff x="9204960" y="4970859"/>
            <a:chExt cx="2386965" cy="1209675"/>
          </a:xfrm>
        </p:grpSpPr>
        <p:sp>
          <p:nvSpPr>
            <p:cNvPr id="94" name="Rectangle: Rounded Corners 93">
              <a:extLst>
                <a:ext uri="{FF2B5EF4-FFF2-40B4-BE49-F238E27FC236}">
                  <a16:creationId xmlns:a16="http://schemas.microsoft.com/office/drawing/2014/main" id="{CA787C0F-1C09-DA1F-F420-1C1CD3E09DF2}"/>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96CC5D7C-0937-7812-FD4D-D66D3637AE63}"/>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01902006-91C8-9BB7-3255-9DD9090EDE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D9A68E11-9298-B7A9-4ED7-998594520D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251BA4B2-2C2D-7B26-5683-BC42DEA6C62E}"/>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E93828A4-7861-0155-F2C9-DC297639E0F9}"/>
              </a:ext>
            </a:extLst>
          </p:cNvPr>
          <p:cNvSpPr txBox="1"/>
          <p:nvPr/>
        </p:nvSpPr>
        <p:spPr>
          <a:xfrm>
            <a:off x="2449390" y="699303"/>
            <a:ext cx="7293220" cy="523220"/>
          </a:xfrm>
          <a:prstGeom prst="rect">
            <a:avLst/>
          </a:prstGeom>
          <a:noFill/>
        </p:spPr>
        <p:txBody>
          <a:bodyPr wrap="square">
            <a:spAutoFit/>
          </a:bodyPr>
          <a:lstStyle/>
          <a:p>
            <a:pPr algn="ctr"/>
            <a:r>
              <a:rPr lang="en-US" sz="2800" dirty="0">
                <a:solidFill>
                  <a:schemeClr val="accent1"/>
                </a:solidFill>
                <a:latin typeface="Montserrat SemiBold" pitchFamily="2" charset="0"/>
              </a:rPr>
              <a:t>Results – Feature Importance</a:t>
            </a:r>
          </a:p>
        </p:txBody>
      </p:sp>
      <p:sp>
        <p:nvSpPr>
          <p:cNvPr id="11" name="TextBox 10">
            <a:extLst>
              <a:ext uri="{FF2B5EF4-FFF2-40B4-BE49-F238E27FC236}">
                <a16:creationId xmlns:a16="http://schemas.microsoft.com/office/drawing/2014/main" id="{A4E2F585-2BEE-E90B-5D52-68092F66C6A6}"/>
              </a:ext>
            </a:extLst>
          </p:cNvPr>
          <p:cNvSpPr txBox="1"/>
          <p:nvPr/>
        </p:nvSpPr>
        <p:spPr>
          <a:xfrm>
            <a:off x="911658" y="1504186"/>
            <a:ext cx="4137567" cy="4971489"/>
          </a:xfrm>
          <a:prstGeom prst="rect">
            <a:avLst/>
          </a:prstGeom>
          <a:noFill/>
        </p:spPr>
        <p:txBody>
          <a:bodyPr wrap="square">
            <a:spAutoFit/>
          </a:bodyPr>
          <a:lstStyle/>
          <a:p>
            <a:pPr>
              <a:lnSpc>
                <a:spcPct val="200000"/>
              </a:lnSpc>
            </a:pPr>
            <a:r>
              <a:rPr lang="en-GB" sz="1000" dirty="0">
                <a:solidFill>
                  <a:schemeClr val="tx1">
                    <a:lumMod val="75000"/>
                    <a:lumOff val="25000"/>
                  </a:schemeClr>
                </a:solidFill>
              </a:rPr>
              <a:t>The analysis reveals that Water Contaminant Level (ppm) and Water Treatment Method (Filtration) are the strongest predictors of cholera incidence, particularly in Random Forest (1.54/1.50) and </a:t>
            </a:r>
            <a:r>
              <a:rPr lang="en-GB" sz="1000" dirty="0" err="1">
                <a:solidFill>
                  <a:schemeClr val="tx1">
                    <a:lumMod val="75000"/>
                    <a:lumOff val="25000"/>
                  </a:schemeClr>
                </a:solidFill>
              </a:rPr>
              <a:t>TabNet</a:t>
            </a:r>
            <a:r>
              <a:rPr lang="en-GB" sz="1000" dirty="0">
                <a:solidFill>
                  <a:schemeClr val="tx1">
                    <a:lumMod val="75000"/>
                    <a:lumOff val="25000"/>
                  </a:schemeClr>
                </a:solidFill>
              </a:rPr>
              <a:t> (1.250/1.129), indicating that chemical contamination and inadequate treatment are significant drivers of infection. The Infant Mortality Rate also stands out as a consistent indicator across models (0.540, 0.400, 0.300, 0.145), reflecting the underlying vulnerability of the health system. The Water Source Type (Spring) (0.800 / 0.500) further highlights the risks associated with untreated water sources, while Turbidity shows a moderate but meaningful influence (0.480 vs. 0.094). In contrast, the Healthcare Access Index displays lower importance (0.300, 0.170, 0.400, 0.111), suggesting that although healthcare access matters, water quality factors play a more dominant role in predicting cholera transmission.</a:t>
            </a:r>
            <a:endParaRPr lang="en-US" sz="1000" dirty="0">
              <a:solidFill>
                <a:schemeClr val="tx1">
                  <a:lumMod val="75000"/>
                  <a:lumOff val="25000"/>
                </a:schemeClr>
              </a:solidFill>
            </a:endParaRPr>
          </a:p>
        </p:txBody>
      </p:sp>
      <p:graphicFrame>
        <p:nvGraphicFramePr>
          <p:cNvPr id="12" name="Table 11">
            <a:extLst>
              <a:ext uri="{FF2B5EF4-FFF2-40B4-BE49-F238E27FC236}">
                <a16:creationId xmlns:a16="http://schemas.microsoft.com/office/drawing/2014/main" id="{4733C73E-0F87-0F30-1927-CCCC9C87F66C}"/>
              </a:ext>
            </a:extLst>
          </p:cNvPr>
          <p:cNvGraphicFramePr>
            <a:graphicFrameLocks noGrp="1"/>
          </p:cNvGraphicFramePr>
          <p:nvPr>
            <p:extLst>
              <p:ext uri="{D42A27DB-BD31-4B8C-83A1-F6EECF244321}">
                <p14:modId xmlns:p14="http://schemas.microsoft.com/office/powerpoint/2010/main" val="2535230374"/>
              </p:ext>
            </p:extLst>
          </p:nvPr>
        </p:nvGraphicFramePr>
        <p:xfrm>
          <a:off x="5049225" y="2098493"/>
          <a:ext cx="6231117" cy="3917385"/>
        </p:xfrm>
        <a:graphic>
          <a:graphicData uri="http://schemas.openxmlformats.org/drawingml/2006/table">
            <a:tbl>
              <a:tblPr>
                <a:tableStyleId>{5C22544A-7EE6-4342-B048-85BDC9FD1C3A}</a:tableStyleId>
              </a:tblPr>
              <a:tblGrid>
                <a:gridCol w="1628321">
                  <a:extLst>
                    <a:ext uri="{9D8B030D-6E8A-4147-A177-3AD203B41FA5}">
                      <a16:colId xmlns:a16="http://schemas.microsoft.com/office/drawing/2014/main" val="487439985"/>
                    </a:ext>
                  </a:extLst>
                </a:gridCol>
                <a:gridCol w="1150699">
                  <a:extLst>
                    <a:ext uri="{9D8B030D-6E8A-4147-A177-3AD203B41FA5}">
                      <a16:colId xmlns:a16="http://schemas.microsoft.com/office/drawing/2014/main" val="1604736563"/>
                    </a:ext>
                  </a:extLst>
                </a:gridCol>
                <a:gridCol w="1150699">
                  <a:extLst>
                    <a:ext uri="{9D8B030D-6E8A-4147-A177-3AD203B41FA5}">
                      <a16:colId xmlns:a16="http://schemas.microsoft.com/office/drawing/2014/main" val="936052444"/>
                    </a:ext>
                  </a:extLst>
                </a:gridCol>
                <a:gridCol w="1150699">
                  <a:extLst>
                    <a:ext uri="{9D8B030D-6E8A-4147-A177-3AD203B41FA5}">
                      <a16:colId xmlns:a16="http://schemas.microsoft.com/office/drawing/2014/main" val="1873450163"/>
                    </a:ext>
                  </a:extLst>
                </a:gridCol>
                <a:gridCol w="1150699">
                  <a:extLst>
                    <a:ext uri="{9D8B030D-6E8A-4147-A177-3AD203B41FA5}">
                      <a16:colId xmlns:a16="http://schemas.microsoft.com/office/drawing/2014/main" val="2168254758"/>
                    </a:ext>
                  </a:extLst>
                </a:gridCol>
              </a:tblGrid>
              <a:tr h="356256">
                <a:tc>
                  <a:txBody>
                    <a:bodyPr/>
                    <a:lstStyle/>
                    <a:p>
                      <a:pPr indent="0" algn="l" hangingPunct="0">
                        <a:lnSpc>
                          <a:spcPct val="100000"/>
                        </a:lnSpc>
                        <a:buNone/>
                      </a:pPr>
                      <a:r>
                        <a:rPr lang="en-US" sz="1200" b="1" dirty="0">
                          <a:solidFill>
                            <a:schemeClr val="accent1"/>
                          </a:solidFill>
                          <a:effectLst/>
                          <a:latin typeface="Montserrat SemiBold" pitchFamily="2" charset="0"/>
                        </a:rPr>
                        <a:t>Feature</a:t>
                      </a:r>
                      <a:endParaRPr lang="en-ZA" sz="1200" b="1" dirty="0">
                        <a:solidFill>
                          <a:schemeClr val="accent1"/>
                        </a:solidFill>
                        <a:effectLst/>
                        <a:latin typeface="Montserrat SemiBold" pitchFamily="2"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accent1"/>
                          </a:solidFill>
                          <a:effectLst/>
                          <a:latin typeface="Montserrat SemiBold" pitchFamily="2" charset="0"/>
                        </a:rPr>
                        <a:t>Random Forest</a:t>
                      </a:r>
                      <a:endParaRPr lang="en-ZA" sz="12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err="1">
                          <a:solidFill>
                            <a:schemeClr val="accent1"/>
                          </a:solidFill>
                          <a:effectLst/>
                          <a:latin typeface="Montserrat SemiBold" pitchFamily="2" charset="0"/>
                        </a:rPr>
                        <a:t>XGBoost</a:t>
                      </a:r>
                      <a:endParaRPr lang="en-ZA" sz="12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accent1"/>
                          </a:solidFill>
                          <a:effectLst/>
                          <a:latin typeface="Montserrat SemiBold" pitchFamily="2" charset="0"/>
                        </a:rPr>
                        <a:t>EGM</a:t>
                      </a:r>
                      <a:endParaRPr lang="en-ZA" sz="12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err="1">
                          <a:solidFill>
                            <a:schemeClr val="accent1"/>
                          </a:solidFill>
                          <a:effectLst/>
                          <a:latin typeface="Montserrat SemiBold" pitchFamily="2" charset="0"/>
                        </a:rPr>
                        <a:t>TabNet</a:t>
                      </a:r>
                      <a:endParaRPr lang="en-ZA" sz="12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27779921"/>
                  </a:ext>
                </a:extLst>
              </a:tr>
              <a:tr h="564021">
                <a:tc>
                  <a:txBody>
                    <a:bodyPr/>
                    <a:lstStyle/>
                    <a:p>
                      <a:pPr indent="0" algn="l" hangingPunct="0">
                        <a:lnSpc>
                          <a:spcPct val="100000"/>
                        </a:lnSpc>
                        <a:buNone/>
                      </a:pPr>
                      <a:r>
                        <a:rPr lang="en-US" sz="1200" b="1" dirty="0">
                          <a:solidFill>
                            <a:schemeClr val="tx1">
                              <a:lumMod val="75000"/>
                              <a:lumOff val="25000"/>
                            </a:schemeClr>
                          </a:solidFill>
                          <a:effectLst/>
                        </a:rPr>
                        <a:t>Infant Mortality Rate</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0.540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0.300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0.40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0.145</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08639973"/>
                  </a:ext>
                </a:extLst>
              </a:tr>
              <a:tr h="564021">
                <a:tc>
                  <a:txBody>
                    <a:bodyPr/>
                    <a:lstStyle/>
                    <a:p>
                      <a:pPr indent="0" algn="l" hangingPunct="0">
                        <a:lnSpc>
                          <a:spcPct val="100000"/>
                        </a:lnSpc>
                        <a:buNone/>
                      </a:pPr>
                      <a:r>
                        <a:rPr lang="en-US" sz="1200" b="1" dirty="0">
                          <a:solidFill>
                            <a:schemeClr val="tx1">
                              <a:lumMod val="75000"/>
                              <a:lumOff val="25000"/>
                            </a:schemeClr>
                          </a:solidFill>
                          <a:effectLst/>
                        </a:rPr>
                        <a:t>Turbidity (NTU)</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0.480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0.021</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a:solidFill>
                            <a:schemeClr val="tx1">
                              <a:lumMod val="75000"/>
                              <a:lumOff val="25000"/>
                            </a:schemeClr>
                          </a:solidFill>
                          <a:effectLst/>
                        </a:rPr>
                        <a:t>0.013</a:t>
                      </a:r>
                      <a:endParaRPr lang="en-ZA" sz="12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a:solidFill>
                            <a:schemeClr val="tx1">
                              <a:lumMod val="75000"/>
                              <a:lumOff val="25000"/>
                            </a:schemeClr>
                          </a:solidFill>
                          <a:effectLst/>
                        </a:rPr>
                        <a:t>0.094</a:t>
                      </a:r>
                      <a:endParaRPr lang="en-ZA" sz="12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09137355"/>
                  </a:ext>
                </a:extLst>
              </a:tr>
              <a:tr h="564021">
                <a:tc>
                  <a:txBody>
                    <a:bodyPr/>
                    <a:lstStyle/>
                    <a:p>
                      <a:pPr indent="0" algn="l" hangingPunct="0">
                        <a:lnSpc>
                          <a:spcPct val="100000"/>
                        </a:lnSpc>
                        <a:buNone/>
                      </a:pPr>
                      <a:r>
                        <a:rPr lang="en-US" sz="1200" b="1" dirty="0">
                          <a:solidFill>
                            <a:schemeClr val="tx1">
                              <a:lumMod val="75000"/>
                              <a:lumOff val="25000"/>
                            </a:schemeClr>
                          </a:solidFill>
                          <a:effectLst/>
                        </a:rPr>
                        <a:t>Water Treatment </a:t>
                      </a:r>
                      <a:r>
                        <a:rPr lang="en-US" sz="1200" b="1" dirty="0" err="1">
                          <a:solidFill>
                            <a:schemeClr val="tx1">
                              <a:lumMod val="75000"/>
                              <a:lumOff val="25000"/>
                            </a:schemeClr>
                          </a:solidFill>
                          <a:effectLst/>
                        </a:rPr>
                        <a:t>Method_Filtration</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1.50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1.184</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0.000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1.129</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272713309"/>
                  </a:ext>
                </a:extLst>
              </a:tr>
              <a:tr h="564021">
                <a:tc>
                  <a:txBody>
                    <a:bodyPr/>
                    <a:lstStyle/>
                    <a:p>
                      <a:pPr indent="0" algn="l" hangingPunct="0">
                        <a:lnSpc>
                          <a:spcPct val="100000"/>
                        </a:lnSpc>
                        <a:buNone/>
                      </a:pPr>
                      <a:r>
                        <a:rPr lang="en-US" sz="1200" b="1">
                          <a:solidFill>
                            <a:schemeClr val="tx1">
                              <a:lumMod val="75000"/>
                              <a:lumOff val="25000"/>
                            </a:schemeClr>
                          </a:solidFill>
                          <a:effectLst/>
                        </a:rPr>
                        <a:t>Water Source Type_Spring</a:t>
                      </a:r>
                      <a:endParaRPr lang="en-ZA" sz="12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0.50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0.400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0.190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0.800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4287496587"/>
                  </a:ext>
                </a:extLst>
              </a:tr>
              <a:tr h="564021">
                <a:tc>
                  <a:txBody>
                    <a:bodyPr/>
                    <a:lstStyle/>
                    <a:p>
                      <a:pPr indent="0" algn="l" hangingPunct="0">
                        <a:lnSpc>
                          <a:spcPct val="100000"/>
                        </a:lnSpc>
                        <a:buNone/>
                      </a:pPr>
                      <a:r>
                        <a:rPr lang="en-US" sz="1200" b="1" dirty="0">
                          <a:solidFill>
                            <a:schemeClr val="tx1">
                              <a:lumMod val="75000"/>
                              <a:lumOff val="25000"/>
                            </a:schemeClr>
                          </a:solidFill>
                          <a:effectLst/>
                        </a:rPr>
                        <a:t>Healthcare </a:t>
                      </a:r>
                    </a:p>
                    <a:p>
                      <a:pPr indent="0" algn="l" hangingPunct="0">
                        <a:lnSpc>
                          <a:spcPct val="100000"/>
                        </a:lnSpc>
                        <a:buNone/>
                      </a:pPr>
                      <a:r>
                        <a:rPr lang="en-US" sz="1200" b="1" dirty="0">
                          <a:solidFill>
                            <a:schemeClr val="tx1">
                              <a:lumMod val="75000"/>
                              <a:lumOff val="25000"/>
                            </a:schemeClr>
                          </a:solidFill>
                          <a:effectLst/>
                        </a:rPr>
                        <a:t>Access Index (0 - 100)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0.300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0.170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0.400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0.111</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821185033"/>
                  </a:ext>
                </a:extLst>
              </a:tr>
              <a:tr h="564021">
                <a:tc>
                  <a:txBody>
                    <a:bodyPr/>
                    <a:lstStyle/>
                    <a:p>
                      <a:pPr indent="0" algn="l" hangingPunct="0">
                        <a:lnSpc>
                          <a:spcPct val="100000"/>
                        </a:lnSpc>
                        <a:buNone/>
                      </a:pPr>
                      <a:r>
                        <a:rPr lang="en-US" sz="1200" b="1" dirty="0">
                          <a:solidFill>
                            <a:schemeClr val="tx1">
                              <a:lumMod val="75000"/>
                              <a:lumOff val="25000"/>
                            </a:schemeClr>
                          </a:solidFill>
                          <a:effectLst/>
                        </a:rPr>
                        <a:t>Contaminant Level (ppm)</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1.54</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1.200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0.110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200" b="1" dirty="0">
                          <a:solidFill>
                            <a:schemeClr val="tx1">
                              <a:lumMod val="75000"/>
                              <a:lumOff val="25000"/>
                            </a:schemeClr>
                          </a:solidFill>
                          <a:effectLst/>
                        </a:rPr>
                        <a:t>1.250</a:t>
                      </a:r>
                      <a:endParaRPr lang="en-ZA" sz="12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85580896"/>
                  </a:ext>
                </a:extLst>
              </a:tr>
            </a:tbl>
          </a:graphicData>
        </a:graphic>
      </p:graphicFrame>
    </p:spTree>
    <p:extLst>
      <p:ext uri="{BB962C8B-B14F-4D97-AF65-F5344CB8AC3E}">
        <p14:creationId xmlns:p14="http://schemas.microsoft.com/office/powerpoint/2010/main" val="18895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5CBC2-5325-96D6-0F68-5B7C0B8050AD}"/>
            </a:ext>
          </a:extLst>
        </p:cNvPr>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0F54E684-B2BA-4D5C-728D-72E1CACE9FD4}"/>
              </a:ext>
            </a:extLst>
          </p:cNvPr>
          <p:cNvSpPr/>
          <p:nvPr/>
        </p:nvSpPr>
        <p:spPr>
          <a:xfrm>
            <a:off x="300038" y="5067300"/>
            <a:ext cx="11591926" cy="1790700"/>
          </a:xfrm>
          <a:prstGeom prst="round2SameRect">
            <a:avLst>
              <a:gd name="adj1" fmla="val 2730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B5CC9BDB-EC8A-7E2D-0D20-F9508CC0218B}"/>
              </a:ext>
            </a:extLst>
          </p:cNvPr>
          <p:cNvSpPr/>
          <p:nvPr/>
        </p:nvSpPr>
        <p:spPr>
          <a:xfrm>
            <a:off x="752475" y="2053797"/>
            <a:ext cx="10687050" cy="4347002"/>
          </a:xfrm>
          <a:prstGeom prst="roundRect">
            <a:avLst>
              <a:gd name="adj" fmla="val 407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7DB22E4C-1E2F-4D81-13E8-E6AB9ADC747B}"/>
              </a:ext>
            </a:extLst>
          </p:cNvPr>
          <p:cNvGrpSpPr/>
          <p:nvPr/>
        </p:nvGrpSpPr>
        <p:grpSpPr>
          <a:xfrm>
            <a:off x="10708849" y="119322"/>
            <a:ext cx="1345991" cy="861264"/>
            <a:chOff x="9204960" y="4970859"/>
            <a:chExt cx="2386965" cy="1209675"/>
          </a:xfrm>
        </p:grpSpPr>
        <p:sp>
          <p:nvSpPr>
            <p:cNvPr id="94" name="Rectangle: Rounded Corners 93">
              <a:extLst>
                <a:ext uri="{FF2B5EF4-FFF2-40B4-BE49-F238E27FC236}">
                  <a16:creationId xmlns:a16="http://schemas.microsoft.com/office/drawing/2014/main" id="{E0B8F362-EA6E-B6C4-BED2-0FF366860CC2}"/>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EA3DFB7D-B47A-CD4F-79F1-DEA059F7D16B}"/>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9A057607-0CDD-F9EB-E71C-CE2FC6C1182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2F03FA83-BF2B-E7BD-BEB6-70F1109EAAE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EDCADC54-4A52-CAC6-C24B-E335749979B9}"/>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F6B409A4-52D7-20EB-05F2-802363835390}"/>
              </a:ext>
            </a:extLst>
          </p:cNvPr>
          <p:cNvSpPr txBox="1"/>
          <p:nvPr/>
        </p:nvSpPr>
        <p:spPr>
          <a:xfrm>
            <a:off x="2449390" y="539759"/>
            <a:ext cx="7293220" cy="523220"/>
          </a:xfrm>
          <a:prstGeom prst="rect">
            <a:avLst/>
          </a:prstGeom>
          <a:noFill/>
        </p:spPr>
        <p:txBody>
          <a:bodyPr wrap="square">
            <a:spAutoFit/>
          </a:bodyPr>
          <a:lstStyle/>
          <a:p>
            <a:pPr algn="ctr"/>
            <a:r>
              <a:rPr lang="en-US" sz="2800" dirty="0">
                <a:solidFill>
                  <a:schemeClr val="accent1"/>
                </a:solidFill>
                <a:latin typeface="Montserrat SemiBold" pitchFamily="2" charset="0"/>
              </a:rPr>
              <a:t>Results – Feature Importance</a:t>
            </a:r>
          </a:p>
        </p:txBody>
      </p:sp>
      <p:sp>
        <p:nvSpPr>
          <p:cNvPr id="5" name="TextBox 4">
            <a:extLst>
              <a:ext uri="{FF2B5EF4-FFF2-40B4-BE49-F238E27FC236}">
                <a16:creationId xmlns:a16="http://schemas.microsoft.com/office/drawing/2014/main" id="{9145282C-433B-D3E5-7CD8-8FE2DF09C011}"/>
              </a:ext>
            </a:extLst>
          </p:cNvPr>
          <p:cNvSpPr txBox="1"/>
          <p:nvPr/>
        </p:nvSpPr>
        <p:spPr>
          <a:xfrm>
            <a:off x="1483151" y="1063904"/>
            <a:ext cx="9225698" cy="523220"/>
          </a:xfrm>
          <a:prstGeom prst="rect">
            <a:avLst/>
          </a:prstGeom>
          <a:noFill/>
        </p:spPr>
        <p:txBody>
          <a:bodyPr wrap="square">
            <a:spAutoFit/>
          </a:bodyPr>
          <a:lstStyle/>
          <a:p>
            <a:pPr algn="ctr"/>
            <a:r>
              <a:rPr lang="en-US" sz="1400" dirty="0">
                <a:solidFill>
                  <a:schemeClr val="tx1">
                    <a:lumMod val="75000"/>
                    <a:lumOff val="25000"/>
                  </a:schemeClr>
                </a:solidFill>
                <a:latin typeface="+mj-lt"/>
              </a:rPr>
              <a:t>Figure 4 and subfigures A – D show model-specific top-10 predictors, </a:t>
            </a:r>
          </a:p>
          <a:p>
            <a:pPr algn="ctr"/>
            <a:r>
              <a:rPr lang="en-US" sz="1400" dirty="0">
                <a:solidFill>
                  <a:schemeClr val="tx1">
                    <a:lumMod val="75000"/>
                    <a:lumOff val="25000"/>
                  </a:schemeClr>
                </a:solidFill>
                <a:latin typeface="+mj-lt"/>
              </a:rPr>
              <a:t>highlighting distinct feature selection and weighting patterns across the four models.</a:t>
            </a:r>
          </a:p>
        </p:txBody>
      </p:sp>
      <p:grpSp>
        <p:nvGrpSpPr>
          <p:cNvPr id="27" name="Group 26">
            <a:extLst>
              <a:ext uri="{FF2B5EF4-FFF2-40B4-BE49-F238E27FC236}">
                <a16:creationId xmlns:a16="http://schemas.microsoft.com/office/drawing/2014/main" id="{06F76C19-1AB3-4CD5-E458-A532C6154686}"/>
              </a:ext>
            </a:extLst>
          </p:cNvPr>
          <p:cNvGrpSpPr/>
          <p:nvPr/>
        </p:nvGrpSpPr>
        <p:grpSpPr>
          <a:xfrm>
            <a:off x="1024732" y="2237010"/>
            <a:ext cx="10142537" cy="3980577"/>
            <a:chOff x="1068070" y="2214212"/>
            <a:chExt cx="10142537" cy="3980577"/>
          </a:xfrm>
        </p:grpSpPr>
        <p:graphicFrame>
          <p:nvGraphicFramePr>
            <p:cNvPr id="28" name="Chart 27">
              <a:extLst>
                <a:ext uri="{FF2B5EF4-FFF2-40B4-BE49-F238E27FC236}">
                  <a16:creationId xmlns:a16="http://schemas.microsoft.com/office/drawing/2014/main" id="{0709C725-95FD-5D19-4A45-E20ECD5E6FE7}"/>
                </a:ext>
              </a:extLst>
            </p:cNvPr>
            <p:cNvGraphicFramePr/>
            <p:nvPr>
              <p:extLst>
                <p:ext uri="{D42A27DB-BD31-4B8C-83A1-F6EECF244321}">
                  <p14:modId xmlns:p14="http://schemas.microsoft.com/office/powerpoint/2010/main" val="782389686"/>
                </p:ext>
              </p:extLst>
            </p:nvPr>
          </p:nvGraphicFramePr>
          <p:xfrm>
            <a:off x="1068070" y="2407795"/>
            <a:ext cx="4845050" cy="1688236"/>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29" name="Chart 28">
              <a:extLst>
                <a:ext uri="{FF2B5EF4-FFF2-40B4-BE49-F238E27FC236}">
                  <a16:creationId xmlns:a16="http://schemas.microsoft.com/office/drawing/2014/main" id="{15133A0A-C7AC-6A9D-DE1B-4AAD70335635}"/>
                </a:ext>
              </a:extLst>
            </p:cNvPr>
            <p:cNvGraphicFramePr/>
            <p:nvPr>
              <p:extLst>
                <p:ext uri="{D42A27DB-BD31-4B8C-83A1-F6EECF244321}">
                  <p14:modId xmlns:p14="http://schemas.microsoft.com/office/powerpoint/2010/main" val="1571799962"/>
                </p:ext>
              </p:extLst>
            </p:nvPr>
          </p:nvGraphicFramePr>
          <p:xfrm>
            <a:off x="6365557" y="2407795"/>
            <a:ext cx="4845050" cy="1688236"/>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30" name="Chart 29">
              <a:extLst>
                <a:ext uri="{FF2B5EF4-FFF2-40B4-BE49-F238E27FC236}">
                  <a16:creationId xmlns:a16="http://schemas.microsoft.com/office/drawing/2014/main" id="{953C384C-4185-419A-1773-74F4FDF38A92}"/>
                </a:ext>
              </a:extLst>
            </p:cNvPr>
            <p:cNvGraphicFramePr/>
            <p:nvPr>
              <p:extLst>
                <p:ext uri="{D42A27DB-BD31-4B8C-83A1-F6EECF244321}">
                  <p14:modId xmlns:p14="http://schemas.microsoft.com/office/powerpoint/2010/main" val="3537670164"/>
                </p:ext>
              </p:extLst>
            </p:nvPr>
          </p:nvGraphicFramePr>
          <p:xfrm>
            <a:off x="1068070" y="4358566"/>
            <a:ext cx="4845050" cy="1688236"/>
          </p:xfrm>
          <a:graphic>
            <a:graphicData uri="http://schemas.openxmlformats.org/drawingml/2006/chart">
              <c:chart xmlns:c="http://schemas.openxmlformats.org/drawingml/2006/chart" xmlns:r="http://schemas.openxmlformats.org/officeDocument/2006/relationships" r:id="rId7"/>
            </a:graphicData>
          </a:graphic>
        </p:graphicFrame>
        <p:graphicFrame>
          <p:nvGraphicFramePr>
            <p:cNvPr id="31" name="Chart 30">
              <a:extLst>
                <a:ext uri="{FF2B5EF4-FFF2-40B4-BE49-F238E27FC236}">
                  <a16:creationId xmlns:a16="http://schemas.microsoft.com/office/drawing/2014/main" id="{1DB05EAC-3980-8091-CACE-8C8D29C3EA42}"/>
                </a:ext>
              </a:extLst>
            </p:cNvPr>
            <p:cNvGraphicFramePr/>
            <p:nvPr>
              <p:extLst>
                <p:ext uri="{D42A27DB-BD31-4B8C-83A1-F6EECF244321}">
                  <p14:modId xmlns:p14="http://schemas.microsoft.com/office/powerpoint/2010/main" val="4093367770"/>
                </p:ext>
              </p:extLst>
            </p:nvPr>
          </p:nvGraphicFramePr>
          <p:xfrm>
            <a:off x="6365557" y="4358566"/>
            <a:ext cx="4845050" cy="1688236"/>
          </p:xfrm>
          <a:graphic>
            <a:graphicData uri="http://schemas.openxmlformats.org/drawingml/2006/chart">
              <c:chart xmlns:c="http://schemas.openxmlformats.org/drawingml/2006/chart" xmlns:r="http://schemas.openxmlformats.org/officeDocument/2006/relationships" r:id="rId8"/>
            </a:graphicData>
          </a:graphic>
        </p:graphicFrame>
        <p:sp>
          <p:nvSpPr>
            <p:cNvPr id="32" name="TextBox 31">
              <a:extLst>
                <a:ext uri="{FF2B5EF4-FFF2-40B4-BE49-F238E27FC236}">
                  <a16:creationId xmlns:a16="http://schemas.microsoft.com/office/drawing/2014/main" id="{EAE62F3D-F18B-7986-2EEF-E3C44FB92E79}"/>
                </a:ext>
              </a:extLst>
            </p:cNvPr>
            <p:cNvSpPr txBox="1"/>
            <p:nvPr/>
          </p:nvSpPr>
          <p:spPr>
            <a:xfrm>
              <a:off x="1483153" y="2214212"/>
              <a:ext cx="4014884" cy="215444"/>
            </a:xfrm>
            <a:prstGeom prst="rect">
              <a:avLst/>
            </a:prstGeom>
            <a:noFill/>
          </p:spPr>
          <p:txBody>
            <a:bodyPr wrap="square">
              <a:spAutoFit/>
            </a:bodyPr>
            <a:lstStyle/>
            <a:p>
              <a:pPr algn="ctr"/>
              <a:r>
                <a:rPr lang="en-US" sz="800" dirty="0">
                  <a:solidFill>
                    <a:schemeClr val="tx1">
                      <a:lumMod val="75000"/>
                      <a:lumOff val="25000"/>
                    </a:schemeClr>
                  </a:solidFill>
                  <a:latin typeface="Montserrat SemiBold" pitchFamily="2" charset="0"/>
                </a:rPr>
                <a:t>(A) </a:t>
              </a:r>
              <a:r>
                <a:rPr lang="en-US" sz="800" dirty="0" err="1">
                  <a:solidFill>
                    <a:schemeClr val="tx1">
                      <a:lumMod val="75000"/>
                      <a:lumOff val="25000"/>
                    </a:schemeClr>
                  </a:solidFill>
                  <a:latin typeface="Montserrat SemiBold" pitchFamily="2" charset="0"/>
                </a:rPr>
                <a:t>TabNet</a:t>
              </a:r>
              <a:r>
                <a:rPr lang="en-US" sz="800" dirty="0">
                  <a:solidFill>
                    <a:schemeClr val="tx1">
                      <a:lumMod val="75000"/>
                      <a:lumOff val="25000"/>
                    </a:schemeClr>
                  </a:solidFill>
                  <a:latin typeface="Montserrat SemiBold" pitchFamily="2" charset="0"/>
                </a:rPr>
                <a:t> – Top 10 Feature Importances</a:t>
              </a:r>
            </a:p>
          </p:txBody>
        </p:sp>
        <p:sp>
          <p:nvSpPr>
            <p:cNvPr id="33" name="TextBox 32">
              <a:extLst>
                <a:ext uri="{FF2B5EF4-FFF2-40B4-BE49-F238E27FC236}">
                  <a16:creationId xmlns:a16="http://schemas.microsoft.com/office/drawing/2014/main" id="{1E5814A2-A220-4D18-B3FF-769571C3D84E}"/>
                </a:ext>
              </a:extLst>
            </p:cNvPr>
            <p:cNvSpPr txBox="1"/>
            <p:nvPr/>
          </p:nvSpPr>
          <p:spPr>
            <a:xfrm>
              <a:off x="6780640" y="2214212"/>
              <a:ext cx="4014884" cy="215444"/>
            </a:xfrm>
            <a:prstGeom prst="rect">
              <a:avLst/>
            </a:prstGeom>
            <a:noFill/>
          </p:spPr>
          <p:txBody>
            <a:bodyPr wrap="square">
              <a:spAutoFit/>
            </a:bodyPr>
            <a:lstStyle/>
            <a:p>
              <a:pPr algn="ctr"/>
              <a:r>
                <a:rPr lang="en-US" sz="800" dirty="0">
                  <a:solidFill>
                    <a:schemeClr val="tx1">
                      <a:lumMod val="75000"/>
                      <a:lumOff val="25000"/>
                    </a:schemeClr>
                  </a:solidFill>
                  <a:latin typeface="Montserrat SemiBold" pitchFamily="2" charset="0"/>
                </a:rPr>
                <a:t>(B) EBM – Top 10 Feature Importances</a:t>
              </a:r>
            </a:p>
          </p:txBody>
        </p:sp>
        <p:sp>
          <p:nvSpPr>
            <p:cNvPr id="34" name="TextBox 33">
              <a:extLst>
                <a:ext uri="{FF2B5EF4-FFF2-40B4-BE49-F238E27FC236}">
                  <a16:creationId xmlns:a16="http://schemas.microsoft.com/office/drawing/2014/main" id="{344D00D9-5298-1A31-0134-629A1669CE0C}"/>
                </a:ext>
              </a:extLst>
            </p:cNvPr>
            <p:cNvSpPr txBox="1"/>
            <p:nvPr/>
          </p:nvSpPr>
          <p:spPr>
            <a:xfrm>
              <a:off x="1483153" y="4236026"/>
              <a:ext cx="4014884" cy="215444"/>
            </a:xfrm>
            <a:prstGeom prst="rect">
              <a:avLst/>
            </a:prstGeom>
            <a:noFill/>
          </p:spPr>
          <p:txBody>
            <a:bodyPr wrap="square">
              <a:spAutoFit/>
            </a:bodyPr>
            <a:lstStyle/>
            <a:p>
              <a:pPr algn="ctr"/>
              <a:r>
                <a:rPr lang="en-US" sz="800" dirty="0">
                  <a:solidFill>
                    <a:schemeClr val="tx1">
                      <a:lumMod val="75000"/>
                      <a:lumOff val="25000"/>
                    </a:schemeClr>
                  </a:solidFill>
                  <a:latin typeface="Montserrat SemiBold" pitchFamily="2" charset="0"/>
                </a:rPr>
                <a:t>(C) </a:t>
              </a:r>
              <a:r>
                <a:rPr lang="en-US" sz="800" dirty="0" err="1">
                  <a:solidFill>
                    <a:schemeClr val="tx1">
                      <a:lumMod val="75000"/>
                      <a:lumOff val="25000"/>
                    </a:schemeClr>
                  </a:solidFill>
                  <a:latin typeface="Montserrat SemiBold" pitchFamily="2" charset="0"/>
                </a:rPr>
                <a:t>XGBoost</a:t>
              </a:r>
              <a:r>
                <a:rPr lang="en-US" sz="800" dirty="0">
                  <a:solidFill>
                    <a:schemeClr val="tx1">
                      <a:lumMod val="75000"/>
                      <a:lumOff val="25000"/>
                    </a:schemeClr>
                  </a:solidFill>
                  <a:latin typeface="Montserrat SemiBold" pitchFamily="2" charset="0"/>
                </a:rPr>
                <a:t> – Top 10 Feature Importances</a:t>
              </a:r>
            </a:p>
          </p:txBody>
        </p:sp>
        <p:sp>
          <p:nvSpPr>
            <p:cNvPr id="35" name="TextBox 34">
              <a:extLst>
                <a:ext uri="{FF2B5EF4-FFF2-40B4-BE49-F238E27FC236}">
                  <a16:creationId xmlns:a16="http://schemas.microsoft.com/office/drawing/2014/main" id="{FD13DB8E-4036-CEAA-60FB-AD0CD4AD9AE9}"/>
                </a:ext>
              </a:extLst>
            </p:cNvPr>
            <p:cNvSpPr txBox="1"/>
            <p:nvPr/>
          </p:nvSpPr>
          <p:spPr>
            <a:xfrm>
              <a:off x="6780640" y="4236026"/>
              <a:ext cx="4014884" cy="215444"/>
            </a:xfrm>
            <a:prstGeom prst="rect">
              <a:avLst/>
            </a:prstGeom>
            <a:noFill/>
          </p:spPr>
          <p:txBody>
            <a:bodyPr wrap="square">
              <a:spAutoFit/>
            </a:bodyPr>
            <a:lstStyle/>
            <a:p>
              <a:pPr algn="ctr"/>
              <a:r>
                <a:rPr lang="en-US" sz="800" dirty="0">
                  <a:solidFill>
                    <a:schemeClr val="tx1">
                      <a:lumMod val="75000"/>
                      <a:lumOff val="25000"/>
                    </a:schemeClr>
                  </a:solidFill>
                  <a:latin typeface="Montserrat SemiBold" pitchFamily="2" charset="0"/>
                </a:rPr>
                <a:t>(D) Random Forest – Top 10 Feature Importances</a:t>
              </a:r>
            </a:p>
          </p:txBody>
        </p:sp>
        <p:sp>
          <p:nvSpPr>
            <p:cNvPr id="36" name="TextBox 35">
              <a:extLst>
                <a:ext uri="{FF2B5EF4-FFF2-40B4-BE49-F238E27FC236}">
                  <a16:creationId xmlns:a16="http://schemas.microsoft.com/office/drawing/2014/main" id="{7C444F1E-083A-EC3B-5E55-7E54FD885E4C}"/>
                </a:ext>
              </a:extLst>
            </p:cNvPr>
            <p:cNvSpPr txBox="1"/>
            <p:nvPr/>
          </p:nvSpPr>
          <p:spPr>
            <a:xfrm>
              <a:off x="2449389" y="3988309"/>
              <a:ext cx="3463729" cy="184666"/>
            </a:xfrm>
            <a:prstGeom prst="rect">
              <a:avLst/>
            </a:prstGeom>
            <a:noFill/>
          </p:spPr>
          <p:txBody>
            <a:bodyPr wrap="square">
              <a:spAutoFit/>
            </a:bodyPr>
            <a:lstStyle/>
            <a:p>
              <a:pPr algn="ctr"/>
              <a:r>
                <a:rPr lang="en-US" sz="600" dirty="0">
                  <a:solidFill>
                    <a:schemeClr val="tx1">
                      <a:lumMod val="75000"/>
                      <a:lumOff val="25000"/>
                    </a:schemeClr>
                  </a:solidFill>
                  <a:latin typeface="+mj-lt"/>
                </a:rPr>
                <a:t>Importance Score</a:t>
              </a:r>
            </a:p>
          </p:txBody>
        </p:sp>
        <p:sp>
          <p:nvSpPr>
            <p:cNvPr id="37" name="TextBox 36">
              <a:extLst>
                <a:ext uri="{FF2B5EF4-FFF2-40B4-BE49-F238E27FC236}">
                  <a16:creationId xmlns:a16="http://schemas.microsoft.com/office/drawing/2014/main" id="{C9AC5A39-8303-D733-9B78-A174D5C2721E}"/>
                </a:ext>
              </a:extLst>
            </p:cNvPr>
            <p:cNvSpPr txBox="1"/>
            <p:nvPr/>
          </p:nvSpPr>
          <p:spPr>
            <a:xfrm>
              <a:off x="7746876" y="3988309"/>
              <a:ext cx="3463729" cy="184666"/>
            </a:xfrm>
            <a:prstGeom prst="rect">
              <a:avLst/>
            </a:prstGeom>
            <a:noFill/>
          </p:spPr>
          <p:txBody>
            <a:bodyPr wrap="square">
              <a:spAutoFit/>
            </a:bodyPr>
            <a:lstStyle/>
            <a:p>
              <a:pPr algn="ctr"/>
              <a:r>
                <a:rPr lang="en-US" sz="600" dirty="0">
                  <a:solidFill>
                    <a:schemeClr val="tx1">
                      <a:lumMod val="75000"/>
                      <a:lumOff val="25000"/>
                    </a:schemeClr>
                  </a:solidFill>
                </a:rPr>
                <a:t>Importance Score</a:t>
              </a:r>
            </a:p>
          </p:txBody>
        </p:sp>
        <p:sp>
          <p:nvSpPr>
            <p:cNvPr id="38" name="TextBox 37">
              <a:extLst>
                <a:ext uri="{FF2B5EF4-FFF2-40B4-BE49-F238E27FC236}">
                  <a16:creationId xmlns:a16="http://schemas.microsoft.com/office/drawing/2014/main" id="{DFBE2342-38FD-98D8-A252-C49F1A011B50}"/>
                </a:ext>
              </a:extLst>
            </p:cNvPr>
            <p:cNvSpPr txBox="1"/>
            <p:nvPr/>
          </p:nvSpPr>
          <p:spPr>
            <a:xfrm>
              <a:off x="2449389" y="6010123"/>
              <a:ext cx="3463729" cy="184666"/>
            </a:xfrm>
            <a:prstGeom prst="rect">
              <a:avLst/>
            </a:prstGeom>
            <a:noFill/>
          </p:spPr>
          <p:txBody>
            <a:bodyPr wrap="square">
              <a:spAutoFit/>
            </a:bodyPr>
            <a:lstStyle/>
            <a:p>
              <a:pPr algn="ctr"/>
              <a:r>
                <a:rPr lang="en-US" sz="600" dirty="0">
                  <a:solidFill>
                    <a:schemeClr val="tx1">
                      <a:lumMod val="75000"/>
                      <a:lumOff val="25000"/>
                    </a:schemeClr>
                  </a:solidFill>
                </a:rPr>
                <a:t>Importance Score</a:t>
              </a:r>
            </a:p>
          </p:txBody>
        </p:sp>
        <p:sp>
          <p:nvSpPr>
            <p:cNvPr id="39" name="TextBox 38">
              <a:extLst>
                <a:ext uri="{FF2B5EF4-FFF2-40B4-BE49-F238E27FC236}">
                  <a16:creationId xmlns:a16="http://schemas.microsoft.com/office/drawing/2014/main" id="{472AEC6B-3246-EC0E-5125-B1ED5CBC9D20}"/>
                </a:ext>
              </a:extLst>
            </p:cNvPr>
            <p:cNvSpPr txBox="1"/>
            <p:nvPr/>
          </p:nvSpPr>
          <p:spPr>
            <a:xfrm>
              <a:off x="7746876" y="6010123"/>
              <a:ext cx="3463729" cy="184666"/>
            </a:xfrm>
            <a:prstGeom prst="rect">
              <a:avLst/>
            </a:prstGeom>
            <a:noFill/>
          </p:spPr>
          <p:txBody>
            <a:bodyPr wrap="square">
              <a:spAutoFit/>
            </a:bodyPr>
            <a:lstStyle/>
            <a:p>
              <a:pPr algn="ctr"/>
              <a:r>
                <a:rPr lang="en-US" sz="600" dirty="0">
                  <a:solidFill>
                    <a:schemeClr val="tx1">
                      <a:lumMod val="75000"/>
                      <a:lumOff val="25000"/>
                    </a:schemeClr>
                  </a:solidFill>
                </a:rPr>
                <a:t>Importance Score</a:t>
              </a:r>
            </a:p>
          </p:txBody>
        </p:sp>
      </p:grpSp>
      <p:sp>
        <p:nvSpPr>
          <p:cNvPr id="41" name="TextBox 40">
            <a:extLst>
              <a:ext uri="{FF2B5EF4-FFF2-40B4-BE49-F238E27FC236}">
                <a16:creationId xmlns:a16="http://schemas.microsoft.com/office/drawing/2014/main" id="{F25A3703-6FF5-996E-17B0-8250E328B8E6}"/>
              </a:ext>
            </a:extLst>
          </p:cNvPr>
          <p:cNvSpPr txBox="1"/>
          <p:nvPr/>
        </p:nvSpPr>
        <p:spPr>
          <a:xfrm>
            <a:off x="1483151" y="1670442"/>
            <a:ext cx="9225698" cy="261610"/>
          </a:xfrm>
          <a:prstGeom prst="rect">
            <a:avLst/>
          </a:prstGeom>
          <a:noFill/>
        </p:spPr>
        <p:txBody>
          <a:bodyPr wrap="square">
            <a:spAutoFit/>
          </a:bodyPr>
          <a:lstStyle/>
          <a:p>
            <a:pPr algn="ctr"/>
            <a:r>
              <a:rPr lang="en-US" sz="1100" dirty="0">
                <a:solidFill>
                  <a:schemeClr val="accent1"/>
                </a:solidFill>
                <a:latin typeface="Montserrat SemiBold" pitchFamily="2" charset="0"/>
              </a:rPr>
              <a:t>Top 10 Feature Importances Across Models</a:t>
            </a:r>
          </a:p>
        </p:txBody>
      </p:sp>
    </p:spTree>
    <p:extLst>
      <p:ext uri="{BB962C8B-B14F-4D97-AF65-F5344CB8AC3E}">
        <p14:creationId xmlns:p14="http://schemas.microsoft.com/office/powerpoint/2010/main" val="18666100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B89AB1-29D8-FA1A-CBFE-766D1313BA9A}"/>
            </a:ext>
          </a:extLst>
        </p:cNvPr>
        <p:cNvGrpSpPr/>
        <p:nvPr/>
      </p:nvGrpSpPr>
      <p:grpSpPr>
        <a:xfrm>
          <a:off x="0" y="0"/>
          <a:ext cx="0" cy="0"/>
          <a:chOff x="0" y="0"/>
          <a:chExt cx="0" cy="0"/>
        </a:xfrm>
      </p:grpSpPr>
      <p:sp>
        <p:nvSpPr>
          <p:cNvPr id="4" name="Rectangle: Top Corners Rounded 3">
            <a:extLst>
              <a:ext uri="{FF2B5EF4-FFF2-40B4-BE49-F238E27FC236}">
                <a16:creationId xmlns:a16="http://schemas.microsoft.com/office/drawing/2014/main" id="{24E2DAD1-A4BB-1468-B80A-95ADB1C18292}"/>
              </a:ext>
            </a:extLst>
          </p:cNvPr>
          <p:cNvSpPr/>
          <p:nvPr/>
        </p:nvSpPr>
        <p:spPr>
          <a:xfrm>
            <a:off x="300038" y="5067300"/>
            <a:ext cx="11591926" cy="1790700"/>
          </a:xfrm>
          <a:prstGeom prst="round2SameRect">
            <a:avLst>
              <a:gd name="adj1" fmla="val 27305"/>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C1C952ED-4821-AD76-87D3-069B4A0F313E}"/>
              </a:ext>
            </a:extLst>
          </p:cNvPr>
          <p:cNvSpPr/>
          <p:nvPr/>
        </p:nvSpPr>
        <p:spPr>
          <a:xfrm>
            <a:off x="752475" y="1879599"/>
            <a:ext cx="10687050" cy="4521199"/>
          </a:xfrm>
          <a:prstGeom prst="roundRect">
            <a:avLst>
              <a:gd name="adj" fmla="val 407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1D2AA20E-BA93-B7D5-5490-1F987ADAA796}"/>
              </a:ext>
            </a:extLst>
          </p:cNvPr>
          <p:cNvGrpSpPr/>
          <p:nvPr/>
        </p:nvGrpSpPr>
        <p:grpSpPr>
          <a:xfrm>
            <a:off x="10515601" y="119322"/>
            <a:ext cx="1539240" cy="906214"/>
            <a:chOff x="9204960" y="4970859"/>
            <a:chExt cx="2386965" cy="1209675"/>
          </a:xfrm>
        </p:grpSpPr>
        <p:sp>
          <p:nvSpPr>
            <p:cNvPr id="94" name="Rectangle: Rounded Corners 93">
              <a:extLst>
                <a:ext uri="{FF2B5EF4-FFF2-40B4-BE49-F238E27FC236}">
                  <a16:creationId xmlns:a16="http://schemas.microsoft.com/office/drawing/2014/main" id="{1AA906C0-78DD-A275-558A-921A67128B83}"/>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FA637DF3-E1A2-C490-77F7-99A5AFC462CF}"/>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675FE0FC-11FD-A288-017E-37F66ABC2F8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2481CEDA-B9A6-BB18-4FA8-83A1A9EC33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1E159BE0-F01F-3990-2811-61E55F2EA544}"/>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D229B79B-1C6D-05FB-2AF6-643D305AF817}"/>
              </a:ext>
            </a:extLst>
          </p:cNvPr>
          <p:cNvSpPr txBox="1"/>
          <p:nvPr/>
        </p:nvSpPr>
        <p:spPr>
          <a:xfrm>
            <a:off x="2449390" y="699303"/>
            <a:ext cx="7293220" cy="523220"/>
          </a:xfrm>
          <a:prstGeom prst="rect">
            <a:avLst/>
          </a:prstGeom>
          <a:noFill/>
        </p:spPr>
        <p:txBody>
          <a:bodyPr wrap="square">
            <a:spAutoFit/>
          </a:bodyPr>
          <a:lstStyle/>
          <a:p>
            <a:pPr algn="ctr"/>
            <a:r>
              <a:rPr lang="en-US" sz="2800" dirty="0">
                <a:solidFill>
                  <a:schemeClr val="accent1"/>
                </a:solidFill>
                <a:latin typeface="Montserrat SemiBold" pitchFamily="2" charset="0"/>
              </a:rPr>
              <a:t>Results – Model Performance</a:t>
            </a:r>
          </a:p>
        </p:txBody>
      </p:sp>
      <p:sp>
        <p:nvSpPr>
          <p:cNvPr id="7" name="TextBox 6">
            <a:extLst>
              <a:ext uri="{FF2B5EF4-FFF2-40B4-BE49-F238E27FC236}">
                <a16:creationId xmlns:a16="http://schemas.microsoft.com/office/drawing/2014/main" id="{BAA05AFF-1A8F-FD6A-AC34-01F584694DC8}"/>
              </a:ext>
            </a:extLst>
          </p:cNvPr>
          <p:cNvSpPr txBox="1"/>
          <p:nvPr/>
        </p:nvSpPr>
        <p:spPr>
          <a:xfrm>
            <a:off x="1483151" y="1298679"/>
            <a:ext cx="9225698" cy="307777"/>
          </a:xfrm>
          <a:prstGeom prst="rect">
            <a:avLst/>
          </a:prstGeom>
          <a:noFill/>
        </p:spPr>
        <p:txBody>
          <a:bodyPr wrap="square">
            <a:spAutoFit/>
          </a:bodyPr>
          <a:lstStyle/>
          <a:p>
            <a:pPr algn="ctr"/>
            <a:r>
              <a:rPr lang="en-US" sz="1400" dirty="0">
                <a:solidFill>
                  <a:schemeClr val="tx1">
                    <a:lumMod val="75000"/>
                    <a:lumOff val="25000"/>
                  </a:schemeClr>
                </a:solidFill>
                <a:latin typeface="+mj-lt"/>
              </a:rPr>
              <a:t>We employed four commonly used regression metrics to provide predictive accuracy and model fit.</a:t>
            </a:r>
          </a:p>
        </p:txBody>
      </p:sp>
      <p:graphicFrame>
        <p:nvGraphicFramePr>
          <p:cNvPr id="8" name="Table 7">
            <a:extLst>
              <a:ext uri="{FF2B5EF4-FFF2-40B4-BE49-F238E27FC236}">
                <a16:creationId xmlns:a16="http://schemas.microsoft.com/office/drawing/2014/main" id="{C03B669E-1943-04F9-6B29-0B262102219B}"/>
              </a:ext>
            </a:extLst>
          </p:cNvPr>
          <p:cNvGraphicFramePr>
            <a:graphicFrameLocks noGrp="1"/>
          </p:cNvGraphicFramePr>
          <p:nvPr>
            <p:extLst>
              <p:ext uri="{D42A27DB-BD31-4B8C-83A1-F6EECF244321}">
                <p14:modId xmlns:p14="http://schemas.microsoft.com/office/powerpoint/2010/main" val="66491538"/>
              </p:ext>
            </p:extLst>
          </p:nvPr>
        </p:nvGraphicFramePr>
        <p:xfrm>
          <a:off x="1492898" y="2425701"/>
          <a:ext cx="9215952" cy="3428995"/>
        </p:xfrm>
        <a:graphic>
          <a:graphicData uri="http://schemas.openxmlformats.org/drawingml/2006/table">
            <a:tbl>
              <a:tblPr>
                <a:tableStyleId>{5C22544A-7EE6-4342-B048-85BDC9FD1C3A}</a:tableStyleId>
              </a:tblPr>
              <a:tblGrid>
                <a:gridCol w="2008336">
                  <a:extLst>
                    <a:ext uri="{9D8B030D-6E8A-4147-A177-3AD203B41FA5}">
                      <a16:colId xmlns:a16="http://schemas.microsoft.com/office/drawing/2014/main" val="1084021945"/>
                    </a:ext>
                  </a:extLst>
                </a:gridCol>
                <a:gridCol w="1801904">
                  <a:extLst>
                    <a:ext uri="{9D8B030D-6E8A-4147-A177-3AD203B41FA5}">
                      <a16:colId xmlns:a16="http://schemas.microsoft.com/office/drawing/2014/main" val="2164702881"/>
                    </a:ext>
                  </a:extLst>
                </a:gridCol>
                <a:gridCol w="1801904">
                  <a:extLst>
                    <a:ext uri="{9D8B030D-6E8A-4147-A177-3AD203B41FA5}">
                      <a16:colId xmlns:a16="http://schemas.microsoft.com/office/drawing/2014/main" val="3576636760"/>
                    </a:ext>
                  </a:extLst>
                </a:gridCol>
                <a:gridCol w="1801904">
                  <a:extLst>
                    <a:ext uri="{9D8B030D-6E8A-4147-A177-3AD203B41FA5}">
                      <a16:colId xmlns:a16="http://schemas.microsoft.com/office/drawing/2014/main" val="2390141672"/>
                    </a:ext>
                  </a:extLst>
                </a:gridCol>
                <a:gridCol w="1801904">
                  <a:extLst>
                    <a:ext uri="{9D8B030D-6E8A-4147-A177-3AD203B41FA5}">
                      <a16:colId xmlns:a16="http://schemas.microsoft.com/office/drawing/2014/main" val="410365875"/>
                    </a:ext>
                  </a:extLst>
                </a:gridCol>
              </a:tblGrid>
              <a:tr h="523511">
                <a:tc>
                  <a:txBody>
                    <a:bodyPr/>
                    <a:lstStyle/>
                    <a:p>
                      <a:pPr indent="0" algn="l" hangingPunct="0">
                        <a:lnSpc>
                          <a:spcPct val="100000"/>
                        </a:lnSpc>
                        <a:buNone/>
                      </a:pPr>
                      <a:r>
                        <a:rPr lang="en-US" sz="1800" b="1" dirty="0">
                          <a:solidFill>
                            <a:schemeClr val="accent1"/>
                          </a:solidFill>
                          <a:effectLst/>
                          <a:latin typeface="Montserrat SemiBold" pitchFamily="2" charset="0"/>
                        </a:rPr>
                        <a:t>Model</a:t>
                      </a:r>
                      <a:endParaRPr lang="en-ZA" sz="1800" b="1" dirty="0">
                        <a:solidFill>
                          <a:schemeClr val="accent1"/>
                        </a:solidFill>
                        <a:effectLst/>
                        <a:latin typeface="Montserrat SemiBold" pitchFamily="2"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accent1"/>
                          </a:solidFill>
                          <a:effectLst/>
                          <a:latin typeface="Montserrat SemiBold" pitchFamily="2" charset="0"/>
                        </a:rPr>
                        <a:t>MAE</a:t>
                      </a:r>
                      <a:endParaRPr lang="en-ZA" sz="18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accent1"/>
                          </a:solidFill>
                          <a:effectLst/>
                          <a:latin typeface="Montserrat SemiBold" pitchFamily="2" charset="0"/>
                        </a:rPr>
                        <a:t>MSE</a:t>
                      </a:r>
                      <a:endParaRPr lang="en-ZA" sz="18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accent1"/>
                          </a:solidFill>
                          <a:effectLst/>
                          <a:latin typeface="Montserrat SemiBold" pitchFamily="2" charset="0"/>
                        </a:rPr>
                        <a:t>RMSE</a:t>
                      </a:r>
                      <a:endParaRPr lang="en-ZA" sz="18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accent1"/>
                          </a:solidFill>
                          <a:effectLst/>
                          <a:latin typeface="Montserrat SemiBold" pitchFamily="2" charset="0"/>
                        </a:rPr>
                        <a:t>R</a:t>
                      </a:r>
                      <a:r>
                        <a:rPr lang="en-US" sz="1800" b="1" baseline="30000" dirty="0">
                          <a:solidFill>
                            <a:schemeClr val="accent1"/>
                          </a:solidFill>
                          <a:effectLst/>
                          <a:latin typeface="Montserrat SemiBold" pitchFamily="2" charset="0"/>
                        </a:rPr>
                        <a:t>2</a:t>
                      </a:r>
                      <a:endParaRPr lang="en-ZA" sz="1800" b="1" dirty="0">
                        <a:solidFill>
                          <a:schemeClr val="accent1"/>
                        </a:solidFill>
                        <a:effectLst/>
                        <a:latin typeface="Montserrat SemiBold" pitchFamily="2"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mpd="sng">
                      <a:noFill/>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346370970"/>
                  </a:ext>
                </a:extLst>
              </a:tr>
              <a:tr h="726371">
                <a:tc>
                  <a:txBody>
                    <a:bodyPr/>
                    <a:lstStyle/>
                    <a:p>
                      <a:pPr indent="0" algn="l" hangingPunct="0">
                        <a:lnSpc>
                          <a:spcPct val="100000"/>
                        </a:lnSpc>
                        <a:buNone/>
                      </a:pPr>
                      <a:r>
                        <a:rPr lang="en-US" sz="1800" b="1" dirty="0">
                          <a:solidFill>
                            <a:schemeClr val="tx1">
                              <a:lumMod val="75000"/>
                              <a:lumOff val="25000"/>
                            </a:schemeClr>
                          </a:solidFill>
                          <a:effectLst/>
                        </a:rPr>
                        <a:t>Random Forest</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12.39</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207.201</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14.394</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-0.006</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970921975"/>
                  </a:ext>
                </a:extLst>
              </a:tr>
              <a:tr h="726371">
                <a:tc>
                  <a:txBody>
                    <a:bodyPr/>
                    <a:lstStyle/>
                    <a:p>
                      <a:pPr indent="0" algn="l" hangingPunct="0">
                        <a:lnSpc>
                          <a:spcPct val="100000"/>
                        </a:lnSpc>
                        <a:buNone/>
                      </a:pPr>
                      <a:r>
                        <a:rPr lang="en-US" sz="1800" b="1" dirty="0" err="1">
                          <a:solidFill>
                            <a:schemeClr val="tx1">
                              <a:lumMod val="75000"/>
                              <a:lumOff val="25000"/>
                            </a:schemeClr>
                          </a:solidFill>
                          <a:effectLst/>
                        </a:rPr>
                        <a:t>XGBoost</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13.094</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243.379</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15.601</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-0.182</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819534829"/>
                  </a:ext>
                </a:extLst>
              </a:tr>
              <a:tr h="726371">
                <a:tc>
                  <a:txBody>
                    <a:bodyPr/>
                    <a:lstStyle/>
                    <a:p>
                      <a:pPr indent="0" algn="l" hangingPunct="0">
                        <a:lnSpc>
                          <a:spcPct val="100000"/>
                        </a:lnSpc>
                        <a:buNone/>
                      </a:pPr>
                      <a:r>
                        <a:rPr lang="en-US" sz="1800" b="1" dirty="0">
                          <a:solidFill>
                            <a:schemeClr val="tx1">
                              <a:lumMod val="75000"/>
                              <a:lumOff val="25000"/>
                            </a:schemeClr>
                          </a:solidFill>
                          <a:effectLst/>
                        </a:rPr>
                        <a:t>EGM</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12.398</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205.422</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14.333</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0.002</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ap="flat" cmpd="sng" algn="ctr">
                      <a:solidFill>
                        <a:schemeClr val="bg1">
                          <a:lumMod val="85000"/>
                        </a:schemeClr>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420954791"/>
                  </a:ext>
                </a:extLst>
              </a:tr>
              <a:tr h="726371">
                <a:tc>
                  <a:txBody>
                    <a:bodyPr/>
                    <a:lstStyle/>
                    <a:p>
                      <a:pPr indent="0" algn="l" hangingPunct="0">
                        <a:lnSpc>
                          <a:spcPct val="100000"/>
                        </a:lnSpc>
                        <a:buNone/>
                      </a:pPr>
                      <a:r>
                        <a:rPr lang="en-US" sz="1800" b="1" dirty="0" err="1">
                          <a:solidFill>
                            <a:schemeClr val="tx1">
                              <a:lumMod val="75000"/>
                              <a:lumOff val="25000"/>
                            </a:schemeClr>
                          </a:solidFill>
                          <a:effectLst/>
                        </a:rPr>
                        <a:t>TabNet</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mpd="sng">
                      <a:noFill/>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12.509</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211.525</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a:solidFill>
                            <a:schemeClr val="tx1">
                              <a:lumMod val="75000"/>
                              <a:lumOff val="25000"/>
                            </a:schemeClr>
                          </a:solidFill>
                          <a:effectLst/>
                        </a:rPr>
                        <a:t>14.544</a:t>
                      </a:r>
                      <a:endParaRPr lang="en-ZA" sz="1800" b="1">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tc>
                  <a:txBody>
                    <a:bodyPr/>
                    <a:lstStyle/>
                    <a:p>
                      <a:pPr indent="0" algn="r" hangingPunct="0">
                        <a:lnSpc>
                          <a:spcPct val="100000"/>
                        </a:lnSpc>
                        <a:buNone/>
                      </a:pPr>
                      <a:r>
                        <a:rPr lang="en-US" sz="1800" b="1" dirty="0">
                          <a:solidFill>
                            <a:schemeClr val="tx1">
                              <a:lumMod val="75000"/>
                              <a:lumOff val="25000"/>
                            </a:schemeClr>
                          </a:solidFill>
                          <a:effectLst/>
                        </a:rPr>
                        <a:t>-0.027</a:t>
                      </a:r>
                      <a:endParaRPr lang="en-ZA" sz="1800" b="1" dirty="0">
                        <a:solidFill>
                          <a:schemeClr val="tx1">
                            <a:lumMod val="75000"/>
                            <a:lumOff val="25000"/>
                          </a:schemeClr>
                        </a:solidFill>
                        <a:effectLst/>
                        <a:latin typeface="Times New Roman" panose="02020603050405020304" pitchFamily="18" charset="0"/>
                        <a:ea typeface="Times New Roman" panose="02020603050405020304" pitchFamily="18" charset="0"/>
                      </a:endParaRPr>
                    </a:p>
                  </a:txBody>
                  <a:tcPr anchor="ctr">
                    <a:lnL w="12700" cap="flat" cmpd="sng" algn="ctr">
                      <a:solidFill>
                        <a:schemeClr val="bg1">
                          <a:lumMod val="85000"/>
                        </a:schemeClr>
                      </a:solidFill>
                      <a:prstDash val="solid"/>
                      <a:round/>
                      <a:headEnd type="none" w="med" len="med"/>
                      <a:tailEnd type="none" w="med" len="med"/>
                    </a:lnL>
                    <a:lnR w="12700" cmpd="sng">
                      <a:noFill/>
                    </a:lnR>
                    <a:lnT w="12700" cap="flat" cmpd="sng" algn="ctr">
                      <a:solidFill>
                        <a:schemeClr val="bg1">
                          <a:lumMod val="85000"/>
                        </a:schemeClr>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118631536"/>
                  </a:ext>
                </a:extLst>
              </a:tr>
            </a:tbl>
          </a:graphicData>
        </a:graphic>
      </p:graphicFrame>
    </p:spTree>
    <p:extLst>
      <p:ext uri="{BB962C8B-B14F-4D97-AF65-F5344CB8AC3E}">
        <p14:creationId xmlns:p14="http://schemas.microsoft.com/office/powerpoint/2010/main" val="2455636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795175-5E51-D971-CBC3-02409AAD8622}"/>
            </a:ext>
          </a:extLst>
        </p:cNvPr>
        <p:cNvGrpSpPr/>
        <p:nvPr/>
      </p:nvGrpSpPr>
      <p:grpSpPr>
        <a:xfrm>
          <a:off x="0" y="0"/>
          <a:ext cx="0" cy="0"/>
          <a:chOff x="0" y="0"/>
          <a:chExt cx="0" cy="0"/>
        </a:xfrm>
      </p:grpSpPr>
      <p:sp>
        <p:nvSpPr>
          <p:cNvPr id="18" name="Rectangle 17">
            <a:extLst>
              <a:ext uri="{FF2B5EF4-FFF2-40B4-BE49-F238E27FC236}">
                <a16:creationId xmlns:a16="http://schemas.microsoft.com/office/drawing/2014/main" id="{02F6E87D-0408-2838-B401-38B7DB28D45C}"/>
              </a:ext>
            </a:extLst>
          </p:cNvPr>
          <p:cNvSpPr/>
          <p:nvPr/>
        </p:nvSpPr>
        <p:spPr>
          <a:xfrm>
            <a:off x="7905750" y="2752725"/>
            <a:ext cx="4286250" cy="4105275"/>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Placeholder 20">
            <a:extLst>
              <a:ext uri="{FF2B5EF4-FFF2-40B4-BE49-F238E27FC236}">
                <a16:creationId xmlns:a16="http://schemas.microsoft.com/office/drawing/2014/main" id="{A03097CA-F09F-9784-08D9-01F4C8C3606A}"/>
              </a:ext>
            </a:extLst>
          </p:cNvPr>
          <p:cNvPicPr>
            <a:picLocks noGrp="1" noChangeAspect="1"/>
          </p:cNvPicPr>
          <p:nvPr>
            <p:ph type="pic" sz="quarter" idx="10"/>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t="16417" b="16417"/>
          <a:stretch>
            <a:fillRect/>
          </a:stretch>
        </p:blipFill>
        <p:spPr/>
      </p:pic>
      <p:grpSp>
        <p:nvGrpSpPr>
          <p:cNvPr id="93" name="Group 92">
            <a:extLst>
              <a:ext uri="{FF2B5EF4-FFF2-40B4-BE49-F238E27FC236}">
                <a16:creationId xmlns:a16="http://schemas.microsoft.com/office/drawing/2014/main" id="{D92894CF-1EE4-C244-0B7B-A697F3D77221}"/>
              </a:ext>
            </a:extLst>
          </p:cNvPr>
          <p:cNvGrpSpPr/>
          <p:nvPr/>
        </p:nvGrpSpPr>
        <p:grpSpPr>
          <a:xfrm>
            <a:off x="10767527" y="119322"/>
            <a:ext cx="1287313" cy="700735"/>
            <a:chOff x="9204960" y="4970859"/>
            <a:chExt cx="2386965" cy="1209675"/>
          </a:xfrm>
        </p:grpSpPr>
        <p:sp>
          <p:nvSpPr>
            <p:cNvPr id="94" name="Rectangle: Rounded Corners 93">
              <a:extLst>
                <a:ext uri="{FF2B5EF4-FFF2-40B4-BE49-F238E27FC236}">
                  <a16:creationId xmlns:a16="http://schemas.microsoft.com/office/drawing/2014/main" id="{EE40BEE3-8CDC-7E42-AAB2-819A5740F175}"/>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24BEA709-355B-3CC9-5EC0-8F9B48C15AD5}"/>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37FE7E93-9FE7-C89E-1343-1ED501FCCB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C3C4EB43-42BE-46EA-7567-3780FC0E800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6CE56A8F-8648-B7F4-CA2A-F9B945D91C87}"/>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grpSp>
        <p:nvGrpSpPr>
          <p:cNvPr id="16" name="Group 15">
            <a:extLst>
              <a:ext uri="{FF2B5EF4-FFF2-40B4-BE49-F238E27FC236}">
                <a16:creationId xmlns:a16="http://schemas.microsoft.com/office/drawing/2014/main" id="{C25DF1DD-A0E7-E9C9-8F74-091390AC5BAD}"/>
              </a:ext>
            </a:extLst>
          </p:cNvPr>
          <p:cNvGrpSpPr/>
          <p:nvPr/>
        </p:nvGrpSpPr>
        <p:grpSpPr>
          <a:xfrm>
            <a:off x="729132" y="2121575"/>
            <a:ext cx="6366993" cy="2661455"/>
            <a:chOff x="995832" y="2282721"/>
            <a:chExt cx="6366993" cy="2661455"/>
          </a:xfrm>
        </p:grpSpPr>
        <p:sp>
          <p:nvSpPr>
            <p:cNvPr id="6" name="TextBox 5">
              <a:extLst>
                <a:ext uri="{FF2B5EF4-FFF2-40B4-BE49-F238E27FC236}">
                  <a16:creationId xmlns:a16="http://schemas.microsoft.com/office/drawing/2014/main" id="{458DEB33-AD87-14FA-7BAB-C0D63F006D76}"/>
                </a:ext>
              </a:extLst>
            </p:cNvPr>
            <p:cNvSpPr txBox="1"/>
            <p:nvPr/>
          </p:nvSpPr>
          <p:spPr>
            <a:xfrm>
              <a:off x="995832" y="2282721"/>
              <a:ext cx="3811107" cy="461665"/>
            </a:xfrm>
            <a:prstGeom prst="rect">
              <a:avLst/>
            </a:prstGeom>
            <a:noFill/>
          </p:spPr>
          <p:txBody>
            <a:bodyPr wrap="square">
              <a:spAutoFit/>
            </a:bodyPr>
            <a:lstStyle/>
            <a:p>
              <a:r>
                <a:rPr lang="en-US" sz="2400" dirty="0">
                  <a:solidFill>
                    <a:schemeClr val="accent1"/>
                  </a:solidFill>
                  <a:latin typeface="Montserrat SemiBold" pitchFamily="2" charset="0"/>
                </a:rPr>
                <a:t>Example  - User query</a:t>
              </a:r>
            </a:p>
          </p:txBody>
        </p:sp>
        <p:grpSp>
          <p:nvGrpSpPr>
            <p:cNvPr id="14" name="Group 13">
              <a:extLst>
                <a:ext uri="{FF2B5EF4-FFF2-40B4-BE49-F238E27FC236}">
                  <a16:creationId xmlns:a16="http://schemas.microsoft.com/office/drawing/2014/main" id="{D2696560-C161-5F2B-265E-78A7416AD75E}"/>
                </a:ext>
              </a:extLst>
            </p:cNvPr>
            <p:cNvGrpSpPr/>
            <p:nvPr/>
          </p:nvGrpSpPr>
          <p:grpSpPr>
            <a:xfrm>
              <a:off x="1108075" y="3772551"/>
              <a:ext cx="6254750" cy="1171625"/>
              <a:chOff x="622300" y="4259924"/>
              <a:chExt cx="6254750" cy="1171625"/>
            </a:xfrm>
          </p:grpSpPr>
          <p:sp>
            <p:nvSpPr>
              <p:cNvPr id="4" name="Rectangle: Rounded Corners 3">
                <a:extLst>
                  <a:ext uri="{FF2B5EF4-FFF2-40B4-BE49-F238E27FC236}">
                    <a16:creationId xmlns:a16="http://schemas.microsoft.com/office/drawing/2014/main" id="{53504C1E-4E04-1C45-E219-5879C1E2919E}"/>
                  </a:ext>
                </a:extLst>
              </p:cNvPr>
              <p:cNvSpPr/>
              <p:nvPr/>
            </p:nvSpPr>
            <p:spPr>
              <a:xfrm>
                <a:off x="622300" y="4259924"/>
                <a:ext cx="6254750" cy="1125020"/>
              </a:xfrm>
              <a:prstGeom prst="roundRect">
                <a:avLst>
                  <a:gd name="adj" fmla="val 12477"/>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3137766E-2E9B-5383-0606-F7EEFAE76186}"/>
                  </a:ext>
                </a:extLst>
              </p:cNvPr>
              <p:cNvSpPr/>
              <p:nvPr/>
            </p:nvSpPr>
            <p:spPr>
              <a:xfrm>
                <a:off x="804011" y="4414838"/>
                <a:ext cx="956202" cy="815192"/>
              </a:xfrm>
              <a:prstGeom prst="roundRect">
                <a:avLst>
                  <a:gd name="adj" fmla="val 12477"/>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4BA60911-40EA-BC11-4462-6ED081E71867}"/>
                  </a:ext>
                </a:extLst>
              </p:cNvPr>
              <p:cNvGrpSpPr/>
              <p:nvPr/>
            </p:nvGrpSpPr>
            <p:grpSpPr>
              <a:xfrm>
                <a:off x="2065747" y="4428763"/>
                <a:ext cx="4807935" cy="1002786"/>
                <a:chOff x="2065747" y="4321297"/>
                <a:chExt cx="4807935" cy="1002786"/>
              </a:xfrm>
            </p:grpSpPr>
            <p:sp>
              <p:nvSpPr>
                <p:cNvPr id="12" name="TextBox 11">
                  <a:extLst>
                    <a:ext uri="{FF2B5EF4-FFF2-40B4-BE49-F238E27FC236}">
                      <a16:creationId xmlns:a16="http://schemas.microsoft.com/office/drawing/2014/main" id="{420910A5-DAEE-4599-BB21-64C62852C80C}"/>
                    </a:ext>
                  </a:extLst>
                </p:cNvPr>
                <p:cNvSpPr txBox="1"/>
                <p:nvPr/>
              </p:nvSpPr>
              <p:spPr>
                <a:xfrm>
                  <a:off x="2065747" y="4554642"/>
                  <a:ext cx="4807935" cy="769441"/>
                </a:xfrm>
                <a:prstGeom prst="rect">
                  <a:avLst/>
                </a:prstGeom>
                <a:noFill/>
              </p:spPr>
              <p:txBody>
                <a:bodyPr wrap="square">
                  <a:spAutoFit/>
                </a:bodyPr>
                <a:lstStyle/>
                <a:p>
                  <a:r>
                    <a:rPr lang="en-US" sz="1100" dirty="0">
                      <a:solidFill>
                        <a:schemeClr val="bg2">
                          <a:lumMod val="75000"/>
                          <a:lumOff val="25000"/>
                        </a:schemeClr>
                      </a:solidFill>
                    </a:rPr>
                    <a:t>“Water Contamination has a strong positive correlation (+0.75) </a:t>
                  </a:r>
                </a:p>
                <a:p>
                  <a:r>
                    <a:rPr lang="en-US" sz="1100" dirty="0">
                      <a:solidFill>
                        <a:schemeClr val="bg2">
                          <a:lumMod val="75000"/>
                          <a:lumOff val="25000"/>
                        </a:schemeClr>
                      </a:solidFill>
                    </a:rPr>
                    <a:t>with Cholera cases. How does this result in high Cholera </a:t>
                  </a:r>
                </a:p>
                <a:p>
                  <a:r>
                    <a:rPr lang="en-US" sz="1100" dirty="0">
                      <a:solidFill>
                        <a:schemeClr val="bg2">
                          <a:lumMod val="75000"/>
                          <a:lumOff val="25000"/>
                        </a:schemeClr>
                      </a:solidFill>
                    </a:rPr>
                    <a:t>incidences, and what can be done to reduce contamination levels?”</a:t>
                  </a:r>
                </a:p>
              </p:txBody>
            </p:sp>
            <p:sp>
              <p:nvSpPr>
                <p:cNvPr id="13" name="TextBox 12">
                  <a:extLst>
                    <a:ext uri="{FF2B5EF4-FFF2-40B4-BE49-F238E27FC236}">
                      <a16:creationId xmlns:a16="http://schemas.microsoft.com/office/drawing/2014/main" id="{7FE864ED-C44D-802D-9AC8-490176C08933}"/>
                    </a:ext>
                  </a:extLst>
                </p:cNvPr>
                <p:cNvSpPr txBox="1"/>
                <p:nvPr/>
              </p:nvSpPr>
              <p:spPr>
                <a:xfrm>
                  <a:off x="2065748" y="4321297"/>
                  <a:ext cx="3839751" cy="246221"/>
                </a:xfrm>
                <a:prstGeom prst="rect">
                  <a:avLst/>
                </a:prstGeom>
                <a:noFill/>
              </p:spPr>
              <p:txBody>
                <a:bodyPr wrap="square">
                  <a:spAutoFit/>
                </a:bodyPr>
                <a:lstStyle/>
                <a:p>
                  <a:r>
                    <a:rPr lang="en-US" sz="1000" dirty="0">
                      <a:solidFill>
                        <a:schemeClr val="accent1"/>
                      </a:solidFill>
                      <a:latin typeface="Montserrat SemiBold" pitchFamily="2" charset="0"/>
                    </a:rPr>
                    <a:t>User Question</a:t>
                  </a:r>
                </a:p>
              </p:txBody>
            </p:sp>
          </p:grpSp>
          <p:pic>
            <p:nvPicPr>
              <p:cNvPr id="11" name="Graphic 10">
                <a:extLst>
                  <a:ext uri="{FF2B5EF4-FFF2-40B4-BE49-F238E27FC236}">
                    <a16:creationId xmlns:a16="http://schemas.microsoft.com/office/drawing/2014/main" id="{56B15375-7AA7-FEC8-ACCD-C9AA4EC7E9E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9312" y="4559634"/>
                <a:ext cx="525600" cy="525600"/>
              </a:xfrm>
              <a:prstGeom prst="rect">
                <a:avLst/>
              </a:prstGeom>
            </p:spPr>
          </p:pic>
        </p:grpSp>
      </p:grpSp>
    </p:spTree>
    <p:extLst>
      <p:ext uri="{BB962C8B-B14F-4D97-AF65-F5344CB8AC3E}">
        <p14:creationId xmlns:p14="http://schemas.microsoft.com/office/powerpoint/2010/main" val="1582502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424249-0450-6289-2881-4F57B39D066E}"/>
            </a:ext>
          </a:extLst>
        </p:cNvPr>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BD3535F-BC8C-EDF7-B7DB-9F6C537E5B31}"/>
              </a:ext>
            </a:extLst>
          </p:cNvPr>
          <p:cNvSpPr/>
          <p:nvPr/>
        </p:nvSpPr>
        <p:spPr>
          <a:xfrm>
            <a:off x="6810303" y="1519805"/>
            <a:ext cx="3960760" cy="4942340"/>
          </a:xfrm>
          <a:prstGeom prst="roundRect">
            <a:avLst>
              <a:gd name="adj" fmla="val 4276"/>
            </a:avLst>
          </a:prstGeom>
          <a:solidFill>
            <a:schemeClr val="accent1"/>
          </a:solidFill>
          <a:ln>
            <a:no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Rounded Corners 2">
            <a:extLst>
              <a:ext uri="{FF2B5EF4-FFF2-40B4-BE49-F238E27FC236}">
                <a16:creationId xmlns:a16="http://schemas.microsoft.com/office/drawing/2014/main" id="{2C521883-BC6E-E734-FA7A-90C8E8892037}"/>
              </a:ext>
            </a:extLst>
          </p:cNvPr>
          <p:cNvSpPr/>
          <p:nvPr/>
        </p:nvSpPr>
        <p:spPr>
          <a:xfrm>
            <a:off x="6403675" y="933450"/>
            <a:ext cx="3960760" cy="5200650"/>
          </a:xfrm>
          <a:prstGeom prst="roundRect">
            <a:avLst>
              <a:gd name="adj" fmla="val 4276"/>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ADC03CBC-97E3-2A66-EA66-71A27CDCA755}"/>
              </a:ext>
            </a:extLst>
          </p:cNvPr>
          <p:cNvGrpSpPr/>
          <p:nvPr/>
        </p:nvGrpSpPr>
        <p:grpSpPr>
          <a:xfrm>
            <a:off x="10524931" y="119322"/>
            <a:ext cx="1529909" cy="814128"/>
            <a:chOff x="9204960" y="4970859"/>
            <a:chExt cx="2386965" cy="1209675"/>
          </a:xfrm>
        </p:grpSpPr>
        <p:sp>
          <p:nvSpPr>
            <p:cNvPr id="94" name="Rectangle: Rounded Corners 93">
              <a:extLst>
                <a:ext uri="{FF2B5EF4-FFF2-40B4-BE49-F238E27FC236}">
                  <a16:creationId xmlns:a16="http://schemas.microsoft.com/office/drawing/2014/main" id="{8D12CEF6-6661-255D-DCDE-85DE6DFA611E}"/>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A30BF796-100C-EE82-FF10-0CB094EAF649}"/>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1AA6A06F-5472-768D-CCA9-71FEB7FF63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419C14B3-1EE3-8D7A-DAFC-FB34779066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FE2C5A0D-0097-BC88-59AA-2406E5E03A96}"/>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C14F9969-B4E9-9F85-2D3A-135C67C65E8A}"/>
              </a:ext>
            </a:extLst>
          </p:cNvPr>
          <p:cNvSpPr txBox="1"/>
          <p:nvPr/>
        </p:nvSpPr>
        <p:spPr>
          <a:xfrm>
            <a:off x="1202662" y="3136613"/>
            <a:ext cx="4086225" cy="584775"/>
          </a:xfrm>
          <a:prstGeom prst="rect">
            <a:avLst/>
          </a:prstGeom>
          <a:noFill/>
        </p:spPr>
        <p:txBody>
          <a:bodyPr wrap="square">
            <a:spAutoFit/>
          </a:bodyPr>
          <a:lstStyle/>
          <a:p>
            <a:r>
              <a:rPr lang="en-US" sz="3200" dirty="0">
                <a:solidFill>
                  <a:schemeClr val="accent1"/>
                </a:solidFill>
                <a:latin typeface="Montserrat SemiBold" pitchFamily="2" charset="0"/>
              </a:rPr>
              <a:t>The Interface</a:t>
            </a:r>
          </a:p>
        </p:txBody>
      </p:sp>
      <p:pic>
        <p:nvPicPr>
          <p:cNvPr id="2" name="Picture 1">
            <a:extLst>
              <a:ext uri="{FF2B5EF4-FFF2-40B4-BE49-F238E27FC236}">
                <a16:creationId xmlns:a16="http://schemas.microsoft.com/office/drawing/2014/main" id="{1B2A2D6F-1165-AC50-01ED-9A620461511E}"/>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28762" y="960011"/>
            <a:ext cx="3310588" cy="5147528"/>
          </a:xfrm>
          <a:prstGeom prst="rect">
            <a:avLst/>
          </a:prstGeom>
        </p:spPr>
      </p:pic>
    </p:spTree>
    <p:extLst>
      <p:ext uri="{BB962C8B-B14F-4D97-AF65-F5344CB8AC3E}">
        <p14:creationId xmlns:p14="http://schemas.microsoft.com/office/powerpoint/2010/main" val="11570776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25C138-3946-E3E5-E8B1-484C1446D08C}"/>
            </a:ext>
          </a:extLst>
        </p:cNvPr>
        <p:cNvGrpSpPr/>
        <p:nvPr/>
      </p:nvGrpSpPr>
      <p:grpSpPr>
        <a:xfrm>
          <a:off x="0" y="0"/>
          <a:ext cx="0" cy="0"/>
          <a:chOff x="0" y="0"/>
          <a:chExt cx="0" cy="0"/>
        </a:xfrm>
      </p:grpSpPr>
      <p:grpSp>
        <p:nvGrpSpPr>
          <p:cNvPr id="93" name="Group 92">
            <a:extLst>
              <a:ext uri="{FF2B5EF4-FFF2-40B4-BE49-F238E27FC236}">
                <a16:creationId xmlns:a16="http://schemas.microsoft.com/office/drawing/2014/main" id="{B937CEA8-7897-4DA5-5548-00A9A59EB48B}"/>
              </a:ext>
            </a:extLst>
          </p:cNvPr>
          <p:cNvGrpSpPr/>
          <p:nvPr/>
        </p:nvGrpSpPr>
        <p:grpSpPr>
          <a:xfrm>
            <a:off x="10468947" y="119322"/>
            <a:ext cx="1585893" cy="897753"/>
            <a:chOff x="9204960" y="4970859"/>
            <a:chExt cx="2386965" cy="1209675"/>
          </a:xfrm>
        </p:grpSpPr>
        <p:sp>
          <p:nvSpPr>
            <p:cNvPr id="94" name="Rectangle: Rounded Corners 93">
              <a:extLst>
                <a:ext uri="{FF2B5EF4-FFF2-40B4-BE49-F238E27FC236}">
                  <a16:creationId xmlns:a16="http://schemas.microsoft.com/office/drawing/2014/main" id="{4B03D62C-2056-5EA7-6731-5AC65D70D826}"/>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3F83B93D-3E7D-AE71-2EFF-3FF686DCE18D}"/>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4A7CC9D6-448E-FE61-FFB3-D95EE11019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474AA97A-E38C-2DBE-6357-09531FC591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7C61A218-94D7-F2FF-F51B-F1D7444213B6}"/>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5" name="Rectangle: Single Corner Rounded 4">
            <a:extLst>
              <a:ext uri="{FF2B5EF4-FFF2-40B4-BE49-F238E27FC236}">
                <a16:creationId xmlns:a16="http://schemas.microsoft.com/office/drawing/2014/main" id="{C680B0B9-4824-519F-90AA-EC0830A399C9}"/>
              </a:ext>
            </a:extLst>
          </p:cNvPr>
          <p:cNvSpPr/>
          <p:nvPr/>
        </p:nvSpPr>
        <p:spPr>
          <a:xfrm flipH="1">
            <a:off x="5419725" y="1914525"/>
            <a:ext cx="6772275" cy="4943475"/>
          </a:xfrm>
          <a:prstGeom prst="round1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92900464-E420-DE5C-6BAB-88306A2833CC}"/>
              </a:ext>
            </a:extLst>
          </p:cNvPr>
          <p:cNvSpPr txBox="1"/>
          <p:nvPr/>
        </p:nvSpPr>
        <p:spPr>
          <a:xfrm>
            <a:off x="912858" y="1680868"/>
            <a:ext cx="4332890" cy="1015663"/>
          </a:xfrm>
          <a:prstGeom prst="rect">
            <a:avLst/>
          </a:prstGeom>
          <a:noFill/>
        </p:spPr>
        <p:txBody>
          <a:bodyPr wrap="square">
            <a:spAutoFit/>
          </a:bodyPr>
          <a:lstStyle/>
          <a:p>
            <a:r>
              <a:rPr lang="en-US" sz="1200" dirty="0">
                <a:solidFill>
                  <a:schemeClr val="tx1">
                    <a:lumMod val="75000"/>
                    <a:lumOff val="25000"/>
                  </a:schemeClr>
                </a:solidFill>
                <a:latin typeface="+mj-lt"/>
              </a:rPr>
              <a:t>I apologize, but I need to correct an inaccuracy in your question. Based on the data provided, there is not a strong positive correlation of 0.75 between water contamination and cholera cases. Let me provide an accurate analysis based on the available data:</a:t>
            </a:r>
          </a:p>
        </p:txBody>
      </p:sp>
      <p:grpSp>
        <p:nvGrpSpPr>
          <p:cNvPr id="58" name="Group 57">
            <a:extLst>
              <a:ext uri="{FF2B5EF4-FFF2-40B4-BE49-F238E27FC236}">
                <a16:creationId xmlns:a16="http://schemas.microsoft.com/office/drawing/2014/main" id="{76F6B7B4-AEF8-7328-5F39-4A40E7BAF0CF}"/>
              </a:ext>
            </a:extLst>
          </p:cNvPr>
          <p:cNvGrpSpPr/>
          <p:nvPr/>
        </p:nvGrpSpPr>
        <p:grpSpPr>
          <a:xfrm>
            <a:off x="1594666" y="2931599"/>
            <a:ext cx="10045364" cy="2909326"/>
            <a:chOff x="1594666" y="2931599"/>
            <a:chExt cx="10045364" cy="2909326"/>
          </a:xfrm>
        </p:grpSpPr>
        <p:grpSp>
          <p:nvGrpSpPr>
            <p:cNvPr id="39" name="Group 38">
              <a:extLst>
                <a:ext uri="{FF2B5EF4-FFF2-40B4-BE49-F238E27FC236}">
                  <a16:creationId xmlns:a16="http://schemas.microsoft.com/office/drawing/2014/main" id="{988EB0F8-3477-A90F-ECEA-139D037E9536}"/>
                </a:ext>
              </a:extLst>
            </p:cNvPr>
            <p:cNvGrpSpPr/>
            <p:nvPr/>
          </p:nvGrpSpPr>
          <p:grpSpPr>
            <a:xfrm>
              <a:off x="1594666" y="2931599"/>
              <a:ext cx="3162300" cy="2909326"/>
              <a:chOff x="1594666" y="3086100"/>
              <a:chExt cx="3162300" cy="2909326"/>
            </a:xfrm>
          </p:grpSpPr>
          <p:sp>
            <p:nvSpPr>
              <p:cNvPr id="13" name="Rectangle: Rounded Corners 12">
                <a:extLst>
                  <a:ext uri="{FF2B5EF4-FFF2-40B4-BE49-F238E27FC236}">
                    <a16:creationId xmlns:a16="http://schemas.microsoft.com/office/drawing/2014/main" id="{12D2EC92-12D1-FC24-82FC-364F7DB57BEA}"/>
                  </a:ext>
                </a:extLst>
              </p:cNvPr>
              <p:cNvSpPr/>
              <p:nvPr/>
            </p:nvSpPr>
            <p:spPr>
              <a:xfrm>
                <a:off x="1594666" y="3086100"/>
                <a:ext cx="3162300" cy="2909326"/>
              </a:xfrm>
              <a:prstGeom prst="roundRect">
                <a:avLst>
                  <a:gd name="adj" fmla="val 8836"/>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B85D8A1C-6EEE-F6B0-14D2-49A342E3A431}"/>
                  </a:ext>
                </a:extLst>
              </p:cNvPr>
              <p:cNvSpPr txBox="1"/>
              <p:nvPr/>
            </p:nvSpPr>
            <p:spPr>
              <a:xfrm>
                <a:off x="1804216" y="3429000"/>
                <a:ext cx="2743200" cy="276999"/>
              </a:xfrm>
              <a:prstGeom prst="rect">
                <a:avLst/>
              </a:prstGeom>
              <a:noFill/>
            </p:spPr>
            <p:txBody>
              <a:bodyPr wrap="square">
                <a:spAutoFit/>
              </a:bodyPr>
              <a:lstStyle/>
              <a:p>
                <a:pPr algn="ctr"/>
                <a:r>
                  <a:rPr lang="en-US" sz="1200" dirty="0">
                    <a:solidFill>
                      <a:schemeClr val="accent1"/>
                    </a:solidFill>
                    <a:latin typeface="Montserrat SemiBold" pitchFamily="2" charset="0"/>
                  </a:rPr>
                  <a:t>Correlation</a:t>
                </a:r>
              </a:p>
            </p:txBody>
          </p:sp>
          <p:sp>
            <p:nvSpPr>
              <p:cNvPr id="37" name="TextBox 36">
                <a:extLst>
                  <a:ext uri="{FF2B5EF4-FFF2-40B4-BE49-F238E27FC236}">
                    <a16:creationId xmlns:a16="http://schemas.microsoft.com/office/drawing/2014/main" id="{B0AE0340-2ADA-79E9-39AF-5C941CE17AB6}"/>
                  </a:ext>
                </a:extLst>
              </p:cNvPr>
              <p:cNvSpPr txBox="1"/>
              <p:nvPr/>
            </p:nvSpPr>
            <p:spPr>
              <a:xfrm>
                <a:off x="1804216" y="3844976"/>
                <a:ext cx="2743200" cy="1723100"/>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The Spearman correlation between "Contaminant Level (ppm)" and "Cholera Cases per 100,000 people" is 0.27, which indicates a very weak positive correlation.</a:t>
                </a:r>
              </a:p>
            </p:txBody>
          </p:sp>
          <p:sp>
            <p:nvSpPr>
              <p:cNvPr id="59" name="TextBox 58">
                <a:extLst>
                  <a:ext uri="{FF2B5EF4-FFF2-40B4-BE49-F238E27FC236}">
                    <a16:creationId xmlns:a16="http://schemas.microsoft.com/office/drawing/2014/main" id="{817AE30D-C29A-3799-DEB1-2C5AAFCA7A74}"/>
                  </a:ext>
                </a:extLst>
              </p:cNvPr>
              <p:cNvSpPr txBox="1"/>
              <p:nvPr/>
            </p:nvSpPr>
            <p:spPr>
              <a:xfrm>
                <a:off x="3830243" y="3197940"/>
                <a:ext cx="851716" cy="253916"/>
              </a:xfrm>
              <a:prstGeom prst="rect">
                <a:avLst/>
              </a:prstGeom>
              <a:noFill/>
            </p:spPr>
            <p:txBody>
              <a:bodyPr wrap="square">
                <a:spAutoFit/>
              </a:bodyPr>
              <a:lstStyle/>
              <a:p>
                <a:pPr algn="r"/>
                <a:r>
                  <a:rPr lang="en-US" sz="1050" dirty="0">
                    <a:solidFill>
                      <a:schemeClr val="tx1">
                        <a:lumMod val="75000"/>
                        <a:lumOff val="25000"/>
                      </a:schemeClr>
                    </a:solidFill>
                    <a:latin typeface="+mj-lt"/>
                  </a:rPr>
                  <a:t>01</a:t>
                </a:r>
                <a:r>
                  <a:rPr lang="en-US" sz="1050" dirty="0">
                    <a:solidFill>
                      <a:schemeClr val="accent1"/>
                    </a:solidFill>
                    <a:latin typeface="+mj-lt"/>
                  </a:rPr>
                  <a:t>.</a:t>
                </a:r>
              </a:p>
            </p:txBody>
          </p:sp>
        </p:grpSp>
        <p:grpSp>
          <p:nvGrpSpPr>
            <p:cNvPr id="50" name="Group 49">
              <a:extLst>
                <a:ext uri="{FF2B5EF4-FFF2-40B4-BE49-F238E27FC236}">
                  <a16:creationId xmlns:a16="http://schemas.microsoft.com/office/drawing/2014/main" id="{E97128FF-A08E-8BBD-B166-F22DA4F0DFFF}"/>
                </a:ext>
              </a:extLst>
            </p:cNvPr>
            <p:cNvGrpSpPr/>
            <p:nvPr/>
          </p:nvGrpSpPr>
          <p:grpSpPr>
            <a:xfrm>
              <a:off x="5036198" y="2931599"/>
              <a:ext cx="3162300" cy="2909326"/>
              <a:chOff x="1594666" y="3086100"/>
              <a:chExt cx="3162300" cy="2909326"/>
            </a:xfrm>
          </p:grpSpPr>
          <p:sp>
            <p:nvSpPr>
              <p:cNvPr id="51" name="Rectangle: Rounded Corners 50">
                <a:extLst>
                  <a:ext uri="{FF2B5EF4-FFF2-40B4-BE49-F238E27FC236}">
                    <a16:creationId xmlns:a16="http://schemas.microsoft.com/office/drawing/2014/main" id="{3A5EC458-950F-1C39-9015-AC8EA2E00979}"/>
                  </a:ext>
                </a:extLst>
              </p:cNvPr>
              <p:cNvSpPr/>
              <p:nvPr/>
            </p:nvSpPr>
            <p:spPr>
              <a:xfrm>
                <a:off x="1594666" y="3086100"/>
                <a:ext cx="3162300" cy="2909326"/>
              </a:xfrm>
              <a:prstGeom prst="roundRect">
                <a:avLst>
                  <a:gd name="adj" fmla="val 8836"/>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441A6D5E-66A6-DB01-FFEE-E2C6F80E69A4}"/>
                  </a:ext>
                </a:extLst>
              </p:cNvPr>
              <p:cNvSpPr txBox="1"/>
              <p:nvPr/>
            </p:nvSpPr>
            <p:spPr>
              <a:xfrm>
                <a:off x="1804216" y="3429000"/>
                <a:ext cx="2743200" cy="276999"/>
              </a:xfrm>
              <a:prstGeom prst="rect">
                <a:avLst/>
              </a:prstGeom>
              <a:noFill/>
            </p:spPr>
            <p:txBody>
              <a:bodyPr wrap="square">
                <a:spAutoFit/>
              </a:bodyPr>
              <a:lstStyle/>
              <a:p>
                <a:pPr algn="ctr"/>
                <a:r>
                  <a:rPr lang="en-US" sz="1200" dirty="0">
                    <a:solidFill>
                      <a:schemeClr val="accent1"/>
                    </a:solidFill>
                    <a:latin typeface="Montserrat SemiBold" pitchFamily="2" charset="0"/>
                  </a:rPr>
                  <a:t>Feature Importance</a:t>
                </a:r>
              </a:p>
            </p:txBody>
          </p:sp>
          <p:sp>
            <p:nvSpPr>
              <p:cNvPr id="53" name="TextBox 52">
                <a:extLst>
                  <a:ext uri="{FF2B5EF4-FFF2-40B4-BE49-F238E27FC236}">
                    <a16:creationId xmlns:a16="http://schemas.microsoft.com/office/drawing/2014/main" id="{F99D87CE-DECF-976F-1960-58319539CCE8}"/>
                  </a:ext>
                </a:extLst>
              </p:cNvPr>
              <p:cNvSpPr txBox="1"/>
              <p:nvPr/>
            </p:nvSpPr>
            <p:spPr>
              <a:xfrm>
                <a:off x="1804216" y="3844976"/>
                <a:ext cx="2743200" cy="1723100"/>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In the feature importance rankings, "Contaminant Level (ppm)" is ranked 18th out of 40 features, with an average importance score of 0.27 across different models.</a:t>
                </a:r>
              </a:p>
            </p:txBody>
          </p:sp>
          <p:sp>
            <p:nvSpPr>
              <p:cNvPr id="60" name="TextBox 59">
                <a:extLst>
                  <a:ext uri="{FF2B5EF4-FFF2-40B4-BE49-F238E27FC236}">
                    <a16:creationId xmlns:a16="http://schemas.microsoft.com/office/drawing/2014/main" id="{7A391C59-45C3-6CE1-99D7-9DF260D853CC}"/>
                  </a:ext>
                </a:extLst>
              </p:cNvPr>
              <p:cNvSpPr txBox="1"/>
              <p:nvPr/>
            </p:nvSpPr>
            <p:spPr>
              <a:xfrm>
                <a:off x="3830243" y="3197940"/>
                <a:ext cx="851716" cy="253916"/>
              </a:xfrm>
              <a:prstGeom prst="rect">
                <a:avLst/>
              </a:prstGeom>
              <a:noFill/>
            </p:spPr>
            <p:txBody>
              <a:bodyPr wrap="square">
                <a:spAutoFit/>
              </a:bodyPr>
              <a:lstStyle/>
              <a:p>
                <a:pPr algn="r"/>
                <a:r>
                  <a:rPr lang="en-US" sz="1050" dirty="0">
                    <a:solidFill>
                      <a:schemeClr val="tx1">
                        <a:lumMod val="75000"/>
                        <a:lumOff val="25000"/>
                      </a:schemeClr>
                    </a:solidFill>
                    <a:latin typeface="+mj-lt"/>
                  </a:rPr>
                  <a:t>02</a:t>
                </a:r>
                <a:r>
                  <a:rPr lang="en-US" sz="1050" dirty="0">
                    <a:solidFill>
                      <a:schemeClr val="accent1"/>
                    </a:solidFill>
                    <a:latin typeface="+mj-lt"/>
                  </a:rPr>
                  <a:t>.</a:t>
                </a:r>
              </a:p>
            </p:txBody>
          </p:sp>
        </p:grpSp>
        <p:grpSp>
          <p:nvGrpSpPr>
            <p:cNvPr id="54" name="Group 53">
              <a:extLst>
                <a:ext uri="{FF2B5EF4-FFF2-40B4-BE49-F238E27FC236}">
                  <a16:creationId xmlns:a16="http://schemas.microsoft.com/office/drawing/2014/main" id="{62D67DA5-C58C-5DA1-43BD-F2F4B2807770}"/>
                </a:ext>
              </a:extLst>
            </p:cNvPr>
            <p:cNvGrpSpPr/>
            <p:nvPr/>
          </p:nvGrpSpPr>
          <p:grpSpPr>
            <a:xfrm>
              <a:off x="8477730" y="2931599"/>
              <a:ext cx="3162300" cy="2909326"/>
              <a:chOff x="1594666" y="3086100"/>
              <a:chExt cx="3162300" cy="2909326"/>
            </a:xfrm>
          </p:grpSpPr>
          <p:sp>
            <p:nvSpPr>
              <p:cNvPr id="55" name="Rectangle: Rounded Corners 54">
                <a:extLst>
                  <a:ext uri="{FF2B5EF4-FFF2-40B4-BE49-F238E27FC236}">
                    <a16:creationId xmlns:a16="http://schemas.microsoft.com/office/drawing/2014/main" id="{58041CD2-A78F-75D2-33AC-F4977499BC2C}"/>
                  </a:ext>
                </a:extLst>
              </p:cNvPr>
              <p:cNvSpPr/>
              <p:nvPr/>
            </p:nvSpPr>
            <p:spPr>
              <a:xfrm>
                <a:off x="1594666" y="3086100"/>
                <a:ext cx="3162300" cy="2909326"/>
              </a:xfrm>
              <a:prstGeom prst="roundRect">
                <a:avLst>
                  <a:gd name="adj" fmla="val 8836"/>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437F705F-2FDB-2FDA-C4FD-12418ED754CF}"/>
                  </a:ext>
                </a:extLst>
              </p:cNvPr>
              <p:cNvSpPr txBox="1"/>
              <p:nvPr/>
            </p:nvSpPr>
            <p:spPr>
              <a:xfrm>
                <a:off x="1804216" y="3429000"/>
                <a:ext cx="2743200" cy="276999"/>
              </a:xfrm>
              <a:prstGeom prst="rect">
                <a:avLst/>
              </a:prstGeom>
              <a:noFill/>
            </p:spPr>
            <p:txBody>
              <a:bodyPr wrap="square">
                <a:spAutoFit/>
              </a:bodyPr>
              <a:lstStyle/>
              <a:p>
                <a:pPr algn="ctr"/>
                <a:r>
                  <a:rPr lang="en-US" sz="1200" dirty="0">
                    <a:solidFill>
                      <a:schemeClr val="accent1"/>
                    </a:solidFill>
                    <a:latin typeface="Montserrat SemiBold" pitchFamily="2" charset="0"/>
                  </a:rPr>
                  <a:t>Linear Regression</a:t>
                </a:r>
              </a:p>
            </p:txBody>
          </p:sp>
          <p:sp>
            <p:nvSpPr>
              <p:cNvPr id="57" name="TextBox 56">
                <a:extLst>
                  <a:ext uri="{FF2B5EF4-FFF2-40B4-BE49-F238E27FC236}">
                    <a16:creationId xmlns:a16="http://schemas.microsoft.com/office/drawing/2014/main" id="{49AC681E-163A-B087-3DE8-0EB3DBA17890}"/>
                  </a:ext>
                </a:extLst>
              </p:cNvPr>
              <p:cNvSpPr txBox="1"/>
              <p:nvPr/>
            </p:nvSpPr>
            <p:spPr>
              <a:xfrm>
                <a:off x="1804216" y="3844976"/>
                <a:ext cx="2743200" cy="2000099"/>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The coefficient for Contaminant Level in the linear regression model is 0.37, with a p-value of 0.15. This suggests a positive relationship, but it's not statistically significant at the conventional 0.05 level.</a:t>
                </a:r>
              </a:p>
            </p:txBody>
          </p:sp>
          <p:sp>
            <p:nvSpPr>
              <p:cNvPr id="61" name="TextBox 60">
                <a:extLst>
                  <a:ext uri="{FF2B5EF4-FFF2-40B4-BE49-F238E27FC236}">
                    <a16:creationId xmlns:a16="http://schemas.microsoft.com/office/drawing/2014/main" id="{FCD62B85-D960-325F-6068-2B71ACD9B9F2}"/>
                  </a:ext>
                </a:extLst>
              </p:cNvPr>
              <p:cNvSpPr txBox="1"/>
              <p:nvPr/>
            </p:nvSpPr>
            <p:spPr>
              <a:xfrm>
                <a:off x="3830243" y="3197940"/>
                <a:ext cx="851716" cy="253916"/>
              </a:xfrm>
              <a:prstGeom prst="rect">
                <a:avLst/>
              </a:prstGeom>
              <a:noFill/>
            </p:spPr>
            <p:txBody>
              <a:bodyPr wrap="square">
                <a:spAutoFit/>
              </a:bodyPr>
              <a:lstStyle/>
              <a:p>
                <a:pPr algn="r"/>
                <a:r>
                  <a:rPr lang="en-US" sz="1050" dirty="0">
                    <a:solidFill>
                      <a:schemeClr val="tx1">
                        <a:lumMod val="75000"/>
                        <a:lumOff val="25000"/>
                      </a:schemeClr>
                    </a:solidFill>
                    <a:latin typeface="+mj-lt"/>
                  </a:rPr>
                  <a:t>03</a:t>
                </a:r>
                <a:r>
                  <a:rPr lang="en-US" sz="1050" dirty="0">
                    <a:solidFill>
                      <a:schemeClr val="accent1"/>
                    </a:solidFill>
                    <a:latin typeface="+mj-lt"/>
                  </a:rPr>
                  <a:t>.</a:t>
                </a:r>
              </a:p>
            </p:txBody>
          </p:sp>
        </p:grpSp>
      </p:grpSp>
      <p:sp>
        <p:nvSpPr>
          <p:cNvPr id="62" name="TextBox 61">
            <a:extLst>
              <a:ext uri="{FF2B5EF4-FFF2-40B4-BE49-F238E27FC236}">
                <a16:creationId xmlns:a16="http://schemas.microsoft.com/office/drawing/2014/main" id="{0EBF39A2-7B54-13ED-20BD-2D6E29D6852F}"/>
              </a:ext>
            </a:extLst>
          </p:cNvPr>
          <p:cNvSpPr txBox="1"/>
          <p:nvPr/>
        </p:nvSpPr>
        <p:spPr>
          <a:xfrm>
            <a:off x="3032942" y="868719"/>
            <a:ext cx="6126117" cy="461665"/>
          </a:xfrm>
          <a:prstGeom prst="rect">
            <a:avLst/>
          </a:prstGeom>
          <a:noFill/>
        </p:spPr>
        <p:txBody>
          <a:bodyPr wrap="square">
            <a:spAutoFit/>
          </a:bodyPr>
          <a:lstStyle/>
          <a:p>
            <a:pPr algn="ctr"/>
            <a:r>
              <a:rPr lang="en-US" sz="2400" dirty="0">
                <a:solidFill>
                  <a:schemeClr val="accent1"/>
                </a:solidFill>
                <a:latin typeface="Montserrat SemiBold" pitchFamily="2" charset="0"/>
              </a:rPr>
              <a:t>Example  - Agent Response</a:t>
            </a:r>
          </a:p>
        </p:txBody>
      </p:sp>
    </p:spTree>
    <p:extLst>
      <p:ext uri="{BB962C8B-B14F-4D97-AF65-F5344CB8AC3E}">
        <p14:creationId xmlns:p14="http://schemas.microsoft.com/office/powerpoint/2010/main" val="29165758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7AE41E-22C6-405D-F98A-8CC0AECEAA58}"/>
            </a:ext>
          </a:extLst>
        </p:cNvPr>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8DBCB4D1-42A1-7513-9DB3-67016C27517F}"/>
              </a:ext>
            </a:extLst>
          </p:cNvPr>
          <p:cNvSpPr/>
          <p:nvPr/>
        </p:nvSpPr>
        <p:spPr>
          <a:xfrm>
            <a:off x="6534150" y="666750"/>
            <a:ext cx="4800600" cy="5524500"/>
          </a:xfrm>
          <a:prstGeom prst="roundRect">
            <a:avLst>
              <a:gd name="adj" fmla="val 3384"/>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46835A4-C32F-FA9E-7AFC-C60A4CB494E4}"/>
              </a:ext>
            </a:extLst>
          </p:cNvPr>
          <p:cNvSpPr txBox="1"/>
          <p:nvPr/>
        </p:nvSpPr>
        <p:spPr>
          <a:xfrm>
            <a:off x="1276350" y="1171301"/>
            <a:ext cx="4086225" cy="954107"/>
          </a:xfrm>
          <a:prstGeom prst="rect">
            <a:avLst/>
          </a:prstGeom>
          <a:noFill/>
        </p:spPr>
        <p:txBody>
          <a:bodyPr wrap="square">
            <a:spAutoFit/>
          </a:bodyPr>
          <a:lstStyle/>
          <a:p>
            <a:r>
              <a:rPr lang="en-US" sz="2800" dirty="0">
                <a:solidFill>
                  <a:schemeClr val="accent1"/>
                </a:solidFill>
                <a:latin typeface="Montserrat SemiBold" pitchFamily="2" charset="0"/>
              </a:rPr>
              <a:t>Table of </a:t>
            </a:r>
          </a:p>
          <a:p>
            <a:r>
              <a:rPr lang="en-US" sz="2800" dirty="0">
                <a:solidFill>
                  <a:schemeClr val="accent1"/>
                </a:solidFill>
                <a:latin typeface="Montserrat SemiBold" pitchFamily="2" charset="0"/>
              </a:rPr>
              <a:t>Contents</a:t>
            </a:r>
          </a:p>
        </p:txBody>
      </p:sp>
      <p:grpSp>
        <p:nvGrpSpPr>
          <p:cNvPr id="104" name="Group 103">
            <a:extLst>
              <a:ext uri="{FF2B5EF4-FFF2-40B4-BE49-F238E27FC236}">
                <a16:creationId xmlns:a16="http://schemas.microsoft.com/office/drawing/2014/main" id="{83ACCF52-1527-B3D6-94CE-794BDC9BF4A4}"/>
              </a:ext>
            </a:extLst>
          </p:cNvPr>
          <p:cNvGrpSpPr/>
          <p:nvPr/>
        </p:nvGrpSpPr>
        <p:grpSpPr>
          <a:xfrm>
            <a:off x="7277100" y="836647"/>
            <a:ext cx="4057650" cy="5200096"/>
            <a:chOff x="7277100" y="836647"/>
            <a:chExt cx="4057650" cy="5200096"/>
          </a:xfrm>
        </p:grpSpPr>
        <p:grpSp>
          <p:nvGrpSpPr>
            <p:cNvPr id="30" name="Group 29">
              <a:extLst>
                <a:ext uri="{FF2B5EF4-FFF2-40B4-BE49-F238E27FC236}">
                  <a16:creationId xmlns:a16="http://schemas.microsoft.com/office/drawing/2014/main" id="{213E91DF-FAAF-6615-8E81-AD8C423BAA10}"/>
                </a:ext>
              </a:extLst>
            </p:cNvPr>
            <p:cNvGrpSpPr/>
            <p:nvPr/>
          </p:nvGrpSpPr>
          <p:grpSpPr>
            <a:xfrm>
              <a:off x="7378700" y="836647"/>
              <a:ext cx="3117215" cy="276999"/>
              <a:chOff x="6655435" y="1054596"/>
              <a:chExt cx="3117215" cy="276999"/>
            </a:xfrm>
          </p:grpSpPr>
          <p:sp>
            <p:nvSpPr>
              <p:cNvPr id="23" name="TextBox 22">
                <a:extLst>
                  <a:ext uri="{FF2B5EF4-FFF2-40B4-BE49-F238E27FC236}">
                    <a16:creationId xmlns:a16="http://schemas.microsoft.com/office/drawing/2014/main" id="{4DACAE4F-B22A-5748-BA46-120E01857EE4}"/>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The Big Picture</a:t>
                </a:r>
              </a:p>
            </p:txBody>
          </p:sp>
          <p:sp>
            <p:nvSpPr>
              <p:cNvPr id="28" name="TextBox 27">
                <a:extLst>
                  <a:ext uri="{FF2B5EF4-FFF2-40B4-BE49-F238E27FC236}">
                    <a16:creationId xmlns:a16="http://schemas.microsoft.com/office/drawing/2014/main" id="{9B1B66EF-EC3B-0BD9-C047-7E89400476AD}"/>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01.</a:t>
                </a:r>
              </a:p>
            </p:txBody>
          </p:sp>
        </p:grpSp>
        <p:grpSp>
          <p:nvGrpSpPr>
            <p:cNvPr id="31" name="Group 30">
              <a:extLst>
                <a:ext uri="{FF2B5EF4-FFF2-40B4-BE49-F238E27FC236}">
                  <a16:creationId xmlns:a16="http://schemas.microsoft.com/office/drawing/2014/main" id="{8506A925-4C38-E8DB-8A75-E410C1E76E12}"/>
                </a:ext>
              </a:extLst>
            </p:cNvPr>
            <p:cNvGrpSpPr/>
            <p:nvPr/>
          </p:nvGrpSpPr>
          <p:grpSpPr>
            <a:xfrm>
              <a:off x="7378700" y="1149369"/>
              <a:ext cx="3117215" cy="276999"/>
              <a:chOff x="6655435" y="1054596"/>
              <a:chExt cx="3117215" cy="276999"/>
            </a:xfrm>
          </p:grpSpPr>
          <p:sp>
            <p:nvSpPr>
              <p:cNvPr id="32" name="TextBox 31">
                <a:extLst>
                  <a:ext uri="{FF2B5EF4-FFF2-40B4-BE49-F238E27FC236}">
                    <a16:creationId xmlns:a16="http://schemas.microsoft.com/office/drawing/2014/main" id="{80406ECA-B46E-C5F4-C245-8D5469CDD688}"/>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Introduction</a:t>
                </a:r>
              </a:p>
            </p:txBody>
          </p:sp>
          <p:sp>
            <p:nvSpPr>
              <p:cNvPr id="33" name="TextBox 32">
                <a:extLst>
                  <a:ext uri="{FF2B5EF4-FFF2-40B4-BE49-F238E27FC236}">
                    <a16:creationId xmlns:a16="http://schemas.microsoft.com/office/drawing/2014/main" id="{B067FC35-4E20-2583-C21E-2BE4E1B0A8F5}"/>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02.</a:t>
                </a:r>
              </a:p>
            </p:txBody>
          </p:sp>
        </p:grpSp>
        <p:grpSp>
          <p:nvGrpSpPr>
            <p:cNvPr id="34" name="Group 33">
              <a:extLst>
                <a:ext uri="{FF2B5EF4-FFF2-40B4-BE49-F238E27FC236}">
                  <a16:creationId xmlns:a16="http://schemas.microsoft.com/office/drawing/2014/main" id="{57613E80-9DE9-2D43-B342-9717E32A193D}"/>
                </a:ext>
              </a:extLst>
            </p:cNvPr>
            <p:cNvGrpSpPr/>
            <p:nvPr/>
          </p:nvGrpSpPr>
          <p:grpSpPr>
            <a:xfrm>
              <a:off x="7378700" y="1462091"/>
              <a:ext cx="3117215" cy="276999"/>
              <a:chOff x="6655435" y="1054596"/>
              <a:chExt cx="3117215" cy="276999"/>
            </a:xfrm>
          </p:grpSpPr>
          <p:sp>
            <p:nvSpPr>
              <p:cNvPr id="35" name="TextBox 34">
                <a:extLst>
                  <a:ext uri="{FF2B5EF4-FFF2-40B4-BE49-F238E27FC236}">
                    <a16:creationId xmlns:a16="http://schemas.microsoft.com/office/drawing/2014/main" id="{4470D3B9-B81B-8014-6120-0475041F00F8}"/>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Research Question</a:t>
                </a:r>
              </a:p>
            </p:txBody>
          </p:sp>
          <p:sp>
            <p:nvSpPr>
              <p:cNvPr id="36" name="TextBox 35">
                <a:extLst>
                  <a:ext uri="{FF2B5EF4-FFF2-40B4-BE49-F238E27FC236}">
                    <a16:creationId xmlns:a16="http://schemas.microsoft.com/office/drawing/2014/main" id="{E81E393A-1B2A-4A5A-80D7-E7DB5253E9D1}"/>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03.</a:t>
                </a:r>
              </a:p>
            </p:txBody>
          </p:sp>
        </p:grpSp>
        <p:grpSp>
          <p:nvGrpSpPr>
            <p:cNvPr id="37" name="Group 36">
              <a:extLst>
                <a:ext uri="{FF2B5EF4-FFF2-40B4-BE49-F238E27FC236}">
                  <a16:creationId xmlns:a16="http://schemas.microsoft.com/office/drawing/2014/main" id="{6261EF10-12DC-E5DD-A9C0-A13ECE5CA7DE}"/>
                </a:ext>
              </a:extLst>
            </p:cNvPr>
            <p:cNvGrpSpPr/>
            <p:nvPr/>
          </p:nvGrpSpPr>
          <p:grpSpPr>
            <a:xfrm>
              <a:off x="7378700" y="1774813"/>
              <a:ext cx="3117215" cy="597039"/>
              <a:chOff x="6655435" y="1054596"/>
              <a:chExt cx="3117215" cy="597039"/>
            </a:xfrm>
          </p:grpSpPr>
          <p:sp>
            <p:nvSpPr>
              <p:cNvPr id="38" name="TextBox 37">
                <a:extLst>
                  <a:ext uri="{FF2B5EF4-FFF2-40B4-BE49-F238E27FC236}">
                    <a16:creationId xmlns:a16="http://schemas.microsoft.com/office/drawing/2014/main" id="{65A81596-D48A-1BD3-1D16-DF7F85CD0EF4}"/>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Dataset </a:t>
                </a:r>
              </a:p>
            </p:txBody>
          </p:sp>
          <p:sp>
            <p:nvSpPr>
              <p:cNvPr id="39" name="TextBox 38">
                <a:extLst>
                  <a:ext uri="{FF2B5EF4-FFF2-40B4-BE49-F238E27FC236}">
                    <a16:creationId xmlns:a16="http://schemas.microsoft.com/office/drawing/2014/main" id="{1615189E-A68B-40F9-DA30-1944A5E84341}"/>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04.</a:t>
                </a:r>
              </a:p>
            </p:txBody>
          </p:sp>
          <p:sp>
            <p:nvSpPr>
              <p:cNvPr id="40" name="TextBox 39">
                <a:extLst>
                  <a:ext uri="{FF2B5EF4-FFF2-40B4-BE49-F238E27FC236}">
                    <a16:creationId xmlns:a16="http://schemas.microsoft.com/office/drawing/2014/main" id="{B2273B20-FB75-CE0C-24E7-8A44D32DEBA9}"/>
                  </a:ext>
                </a:extLst>
              </p:cNvPr>
              <p:cNvSpPr txBox="1"/>
              <p:nvPr/>
            </p:nvSpPr>
            <p:spPr>
              <a:xfrm>
                <a:off x="7204075" y="1256655"/>
                <a:ext cx="2568575" cy="394980"/>
              </a:xfrm>
              <a:prstGeom prst="rect">
                <a:avLst/>
              </a:prstGeom>
              <a:noFill/>
            </p:spPr>
            <p:txBody>
              <a:bodyPr wrap="square">
                <a:spAutoFit/>
              </a:bodyPr>
              <a:lstStyle/>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Description</a:t>
                </a:r>
              </a:p>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Preprocessing </a:t>
                </a:r>
              </a:p>
            </p:txBody>
          </p:sp>
        </p:grpSp>
        <p:grpSp>
          <p:nvGrpSpPr>
            <p:cNvPr id="41" name="Group 40">
              <a:extLst>
                <a:ext uri="{FF2B5EF4-FFF2-40B4-BE49-F238E27FC236}">
                  <a16:creationId xmlns:a16="http://schemas.microsoft.com/office/drawing/2014/main" id="{B777FF71-F080-0233-2C16-B9A2E4A0CEE6}"/>
                </a:ext>
              </a:extLst>
            </p:cNvPr>
            <p:cNvGrpSpPr/>
            <p:nvPr/>
          </p:nvGrpSpPr>
          <p:grpSpPr>
            <a:xfrm>
              <a:off x="7378700" y="2422964"/>
              <a:ext cx="3117215" cy="597039"/>
              <a:chOff x="6655435" y="1054596"/>
              <a:chExt cx="3117215" cy="597039"/>
            </a:xfrm>
          </p:grpSpPr>
          <p:sp>
            <p:nvSpPr>
              <p:cNvPr id="42" name="TextBox 41">
                <a:extLst>
                  <a:ext uri="{FF2B5EF4-FFF2-40B4-BE49-F238E27FC236}">
                    <a16:creationId xmlns:a16="http://schemas.microsoft.com/office/drawing/2014/main" id="{FF94B043-F6F1-753D-AF8D-E17C8F815543}"/>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Methodology</a:t>
                </a:r>
              </a:p>
            </p:txBody>
          </p:sp>
          <p:sp>
            <p:nvSpPr>
              <p:cNvPr id="43" name="TextBox 42">
                <a:extLst>
                  <a:ext uri="{FF2B5EF4-FFF2-40B4-BE49-F238E27FC236}">
                    <a16:creationId xmlns:a16="http://schemas.microsoft.com/office/drawing/2014/main" id="{BAB8BD2A-50A9-EE89-18FB-2D31B706C70C}"/>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05.</a:t>
                </a:r>
              </a:p>
            </p:txBody>
          </p:sp>
          <p:sp>
            <p:nvSpPr>
              <p:cNvPr id="44" name="TextBox 43">
                <a:extLst>
                  <a:ext uri="{FF2B5EF4-FFF2-40B4-BE49-F238E27FC236}">
                    <a16:creationId xmlns:a16="http://schemas.microsoft.com/office/drawing/2014/main" id="{9F62B213-6A2F-FEB1-0B61-DC9F863EAAE2}"/>
                  </a:ext>
                </a:extLst>
              </p:cNvPr>
              <p:cNvSpPr txBox="1"/>
              <p:nvPr/>
            </p:nvSpPr>
            <p:spPr>
              <a:xfrm>
                <a:off x="7204075" y="1256655"/>
                <a:ext cx="2568575" cy="394980"/>
              </a:xfrm>
              <a:prstGeom prst="rect">
                <a:avLst/>
              </a:prstGeom>
              <a:noFill/>
            </p:spPr>
            <p:txBody>
              <a:bodyPr wrap="square">
                <a:spAutoFit/>
              </a:bodyPr>
              <a:lstStyle/>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Knowledge base</a:t>
                </a:r>
              </a:p>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LLM framework</a:t>
                </a:r>
              </a:p>
            </p:txBody>
          </p:sp>
        </p:grpSp>
        <p:grpSp>
          <p:nvGrpSpPr>
            <p:cNvPr id="45" name="Group 44">
              <a:extLst>
                <a:ext uri="{FF2B5EF4-FFF2-40B4-BE49-F238E27FC236}">
                  <a16:creationId xmlns:a16="http://schemas.microsoft.com/office/drawing/2014/main" id="{451055BD-164F-DED2-85C7-BD10108BED72}"/>
                </a:ext>
              </a:extLst>
            </p:cNvPr>
            <p:cNvGrpSpPr/>
            <p:nvPr/>
          </p:nvGrpSpPr>
          <p:grpSpPr>
            <a:xfrm>
              <a:off x="7378700" y="3071115"/>
              <a:ext cx="3618593" cy="276999"/>
              <a:chOff x="6655435" y="1054596"/>
              <a:chExt cx="3618593" cy="276999"/>
            </a:xfrm>
          </p:grpSpPr>
          <p:sp>
            <p:nvSpPr>
              <p:cNvPr id="46" name="TextBox 45">
                <a:extLst>
                  <a:ext uri="{FF2B5EF4-FFF2-40B4-BE49-F238E27FC236}">
                    <a16:creationId xmlns:a16="http://schemas.microsoft.com/office/drawing/2014/main" id="{54ED5B7E-CDAB-371F-B5C0-F4AD159063E8}"/>
                  </a:ext>
                </a:extLst>
              </p:cNvPr>
              <p:cNvSpPr txBox="1"/>
              <p:nvPr/>
            </p:nvSpPr>
            <p:spPr>
              <a:xfrm>
                <a:off x="7204075" y="1054596"/>
                <a:ext cx="3069953" cy="276999"/>
              </a:xfrm>
              <a:prstGeom prst="rect">
                <a:avLst/>
              </a:prstGeom>
              <a:noFill/>
            </p:spPr>
            <p:txBody>
              <a:bodyPr wrap="square">
                <a:spAutoFit/>
              </a:bodyPr>
              <a:lstStyle/>
              <a:p>
                <a:r>
                  <a:rPr lang="en-US" sz="1200" b="1" dirty="0" err="1">
                    <a:solidFill>
                      <a:schemeClr val="tx1">
                        <a:lumMod val="75000"/>
                        <a:lumOff val="25000"/>
                      </a:schemeClr>
                    </a:solidFill>
                  </a:rPr>
                  <a:t>Langchain</a:t>
                </a:r>
                <a:r>
                  <a:rPr lang="en-US" sz="1200" b="1" dirty="0">
                    <a:solidFill>
                      <a:schemeClr val="tx1">
                        <a:lumMod val="75000"/>
                        <a:lumOff val="25000"/>
                      </a:schemeClr>
                    </a:solidFill>
                  </a:rPr>
                  <a:t> + </a:t>
                </a:r>
                <a:r>
                  <a:rPr lang="en-US" sz="1200" b="1" dirty="0" err="1">
                    <a:solidFill>
                      <a:schemeClr val="tx1">
                        <a:lumMod val="75000"/>
                        <a:lumOff val="25000"/>
                      </a:schemeClr>
                    </a:solidFill>
                  </a:rPr>
                  <a:t>Langraph</a:t>
                </a:r>
                <a:r>
                  <a:rPr lang="en-US" sz="1200" b="1" dirty="0">
                    <a:solidFill>
                      <a:schemeClr val="tx1">
                        <a:lumMod val="75000"/>
                        <a:lumOff val="25000"/>
                      </a:schemeClr>
                    </a:solidFill>
                  </a:rPr>
                  <a:t> Integration</a:t>
                </a:r>
              </a:p>
            </p:txBody>
          </p:sp>
          <p:sp>
            <p:nvSpPr>
              <p:cNvPr id="47" name="TextBox 46">
                <a:extLst>
                  <a:ext uri="{FF2B5EF4-FFF2-40B4-BE49-F238E27FC236}">
                    <a16:creationId xmlns:a16="http://schemas.microsoft.com/office/drawing/2014/main" id="{5F6D093D-725C-9342-852B-293CC0E41B73}"/>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06.</a:t>
                </a:r>
              </a:p>
            </p:txBody>
          </p:sp>
        </p:grpSp>
        <p:grpSp>
          <p:nvGrpSpPr>
            <p:cNvPr id="48" name="Group 47">
              <a:extLst>
                <a:ext uri="{FF2B5EF4-FFF2-40B4-BE49-F238E27FC236}">
                  <a16:creationId xmlns:a16="http://schemas.microsoft.com/office/drawing/2014/main" id="{0E083D0B-B3FC-E7B9-9774-CCA01276ADB7}"/>
                </a:ext>
              </a:extLst>
            </p:cNvPr>
            <p:cNvGrpSpPr/>
            <p:nvPr/>
          </p:nvGrpSpPr>
          <p:grpSpPr>
            <a:xfrm>
              <a:off x="7378700" y="3383837"/>
              <a:ext cx="3117215" cy="261610"/>
              <a:chOff x="6655435" y="1054596"/>
              <a:chExt cx="3117215" cy="261610"/>
            </a:xfrm>
          </p:grpSpPr>
          <p:sp>
            <p:nvSpPr>
              <p:cNvPr id="49" name="TextBox 48">
                <a:extLst>
                  <a:ext uri="{FF2B5EF4-FFF2-40B4-BE49-F238E27FC236}">
                    <a16:creationId xmlns:a16="http://schemas.microsoft.com/office/drawing/2014/main" id="{A7D3149D-E249-9FC8-03DA-E1B43C0A4712}"/>
                  </a:ext>
                </a:extLst>
              </p:cNvPr>
              <p:cNvSpPr txBox="1"/>
              <p:nvPr/>
            </p:nvSpPr>
            <p:spPr>
              <a:xfrm>
                <a:off x="7204075" y="1054596"/>
                <a:ext cx="2568575" cy="261610"/>
              </a:xfrm>
              <a:prstGeom prst="rect">
                <a:avLst/>
              </a:prstGeom>
              <a:noFill/>
            </p:spPr>
            <p:txBody>
              <a:bodyPr wrap="square">
                <a:spAutoFit/>
              </a:bodyPr>
              <a:lstStyle/>
              <a:p>
                <a:r>
                  <a:rPr lang="en-US" sz="1050" b="1" dirty="0" err="1">
                    <a:solidFill>
                      <a:schemeClr val="tx1">
                        <a:lumMod val="75000"/>
                        <a:lumOff val="25000"/>
                      </a:schemeClr>
                    </a:solidFill>
                  </a:rPr>
                  <a:t>Streamlit</a:t>
                </a:r>
                <a:r>
                  <a:rPr lang="en-US" sz="1050" b="1" dirty="0">
                    <a:solidFill>
                      <a:schemeClr val="tx1">
                        <a:lumMod val="75000"/>
                        <a:lumOff val="25000"/>
                      </a:schemeClr>
                    </a:solidFill>
                  </a:rPr>
                  <a:t> UI</a:t>
                </a:r>
              </a:p>
            </p:txBody>
          </p:sp>
          <p:sp>
            <p:nvSpPr>
              <p:cNvPr id="50" name="TextBox 49">
                <a:extLst>
                  <a:ext uri="{FF2B5EF4-FFF2-40B4-BE49-F238E27FC236}">
                    <a16:creationId xmlns:a16="http://schemas.microsoft.com/office/drawing/2014/main" id="{CD860DFC-867D-78EF-3D2B-8024DDF2D11D}"/>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07.</a:t>
                </a:r>
              </a:p>
            </p:txBody>
          </p:sp>
        </p:grpSp>
        <p:grpSp>
          <p:nvGrpSpPr>
            <p:cNvPr id="54" name="Group 53">
              <a:extLst>
                <a:ext uri="{FF2B5EF4-FFF2-40B4-BE49-F238E27FC236}">
                  <a16:creationId xmlns:a16="http://schemas.microsoft.com/office/drawing/2014/main" id="{3FE8C8B5-82F1-DD5F-79C0-AE574BF6410E}"/>
                </a:ext>
              </a:extLst>
            </p:cNvPr>
            <p:cNvGrpSpPr/>
            <p:nvPr/>
          </p:nvGrpSpPr>
          <p:grpSpPr>
            <a:xfrm>
              <a:off x="7378700" y="3696559"/>
              <a:ext cx="3117215" cy="761186"/>
              <a:chOff x="6655435" y="1054596"/>
              <a:chExt cx="3117215" cy="761186"/>
            </a:xfrm>
          </p:grpSpPr>
          <p:sp>
            <p:nvSpPr>
              <p:cNvPr id="55" name="TextBox 54">
                <a:extLst>
                  <a:ext uri="{FF2B5EF4-FFF2-40B4-BE49-F238E27FC236}">
                    <a16:creationId xmlns:a16="http://schemas.microsoft.com/office/drawing/2014/main" id="{D38DA96D-021E-460D-7F1E-3F83EB317705}"/>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Results</a:t>
                </a:r>
              </a:p>
            </p:txBody>
          </p:sp>
          <p:sp>
            <p:nvSpPr>
              <p:cNvPr id="56" name="TextBox 55">
                <a:extLst>
                  <a:ext uri="{FF2B5EF4-FFF2-40B4-BE49-F238E27FC236}">
                    <a16:creationId xmlns:a16="http://schemas.microsoft.com/office/drawing/2014/main" id="{00D8EFCB-7754-20AB-472E-F22903F46B06}"/>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08.</a:t>
                </a:r>
              </a:p>
            </p:txBody>
          </p:sp>
          <p:sp>
            <p:nvSpPr>
              <p:cNvPr id="57" name="TextBox 56">
                <a:extLst>
                  <a:ext uri="{FF2B5EF4-FFF2-40B4-BE49-F238E27FC236}">
                    <a16:creationId xmlns:a16="http://schemas.microsoft.com/office/drawing/2014/main" id="{F6C4F19F-C060-030B-F3F5-030B47BE94A2}"/>
                  </a:ext>
                </a:extLst>
              </p:cNvPr>
              <p:cNvSpPr txBox="1"/>
              <p:nvPr/>
            </p:nvSpPr>
            <p:spPr>
              <a:xfrm>
                <a:off x="7204075" y="1256655"/>
                <a:ext cx="2568575" cy="559127"/>
              </a:xfrm>
              <a:prstGeom prst="rect">
                <a:avLst/>
              </a:prstGeom>
              <a:noFill/>
            </p:spPr>
            <p:txBody>
              <a:bodyPr wrap="square">
                <a:spAutoFit/>
              </a:bodyPr>
              <a:lstStyle/>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Evaluation – Model Performance</a:t>
                </a:r>
              </a:p>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Feature Importance</a:t>
                </a:r>
              </a:p>
              <a:p>
                <a:pPr marL="171450" indent="-171450">
                  <a:spcBef>
                    <a:spcPts val="200"/>
                  </a:spcBef>
                  <a:buClr>
                    <a:schemeClr val="accent1"/>
                  </a:buClr>
                  <a:buFont typeface="Webdings" panose="05030102010509060703" pitchFamily="18" charset="2"/>
                  <a:buChar char="4"/>
                </a:pPr>
                <a:r>
                  <a:rPr lang="en-US" sz="900" b="1" dirty="0">
                    <a:solidFill>
                      <a:schemeClr val="tx1">
                        <a:lumMod val="75000"/>
                        <a:lumOff val="25000"/>
                      </a:schemeClr>
                    </a:solidFill>
                  </a:rPr>
                  <a:t>Model Performance</a:t>
                </a:r>
              </a:p>
            </p:txBody>
          </p:sp>
        </p:grpSp>
        <p:grpSp>
          <p:nvGrpSpPr>
            <p:cNvPr id="58" name="Group 57">
              <a:extLst>
                <a:ext uri="{FF2B5EF4-FFF2-40B4-BE49-F238E27FC236}">
                  <a16:creationId xmlns:a16="http://schemas.microsoft.com/office/drawing/2014/main" id="{E10C7739-9822-6DE8-2308-92D45F460877}"/>
                </a:ext>
              </a:extLst>
            </p:cNvPr>
            <p:cNvGrpSpPr/>
            <p:nvPr/>
          </p:nvGrpSpPr>
          <p:grpSpPr>
            <a:xfrm>
              <a:off x="7378700" y="4508857"/>
              <a:ext cx="3117215" cy="276999"/>
              <a:chOff x="6655435" y="1054596"/>
              <a:chExt cx="3117215" cy="276999"/>
            </a:xfrm>
          </p:grpSpPr>
          <p:sp>
            <p:nvSpPr>
              <p:cNvPr id="59" name="TextBox 58">
                <a:extLst>
                  <a:ext uri="{FF2B5EF4-FFF2-40B4-BE49-F238E27FC236}">
                    <a16:creationId xmlns:a16="http://schemas.microsoft.com/office/drawing/2014/main" id="{08DEF99F-DC1C-6D74-3CA6-38540BADE1AF}"/>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Example – User query</a:t>
                </a:r>
              </a:p>
            </p:txBody>
          </p:sp>
          <p:sp>
            <p:nvSpPr>
              <p:cNvPr id="60" name="TextBox 59">
                <a:extLst>
                  <a:ext uri="{FF2B5EF4-FFF2-40B4-BE49-F238E27FC236}">
                    <a16:creationId xmlns:a16="http://schemas.microsoft.com/office/drawing/2014/main" id="{56F0ED22-5806-4B15-60AA-77900492157F}"/>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09.</a:t>
                </a:r>
              </a:p>
            </p:txBody>
          </p:sp>
        </p:grpSp>
        <p:grpSp>
          <p:nvGrpSpPr>
            <p:cNvPr id="61" name="Group 60">
              <a:extLst>
                <a:ext uri="{FF2B5EF4-FFF2-40B4-BE49-F238E27FC236}">
                  <a16:creationId xmlns:a16="http://schemas.microsoft.com/office/drawing/2014/main" id="{3CFBD137-FB46-AA15-9170-8F74D81A564D}"/>
                </a:ext>
              </a:extLst>
            </p:cNvPr>
            <p:cNvGrpSpPr/>
            <p:nvPr/>
          </p:nvGrpSpPr>
          <p:grpSpPr>
            <a:xfrm>
              <a:off x="7378700" y="4821579"/>
              <a:ext cx="3117215" cy="276999"/>
              <a:chOff x="6655435" y="1054596"/>
              <a:chExt cx="3117215" cy="276999"/>
            </a:xfrm>
          </p:grpSpPr>
          <p:sp>
            <p:nvSpPr>
              <p:cNvPr id="62" name="TextBox 61">
                <a:extLst>
                  <a:ext uri="{FF2B5EF4-FFF2-40B4-BE49-F238E27FC236}">
                    <a16:creationId xmlns:a16="http://schemas.microsoft.com/office/drawing/2014/main" id="{77A5E0DF-8998-A291-B203-D9C0494AB067}"/>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The Interface</a:t>
                </a:r>
              </a:p>
            </p:txBody>
          </p:sp>
          <p:sp>
            <p:nvSpPr>
              <p:cNvPr id="63" name="TextBox 62">
                <a:extLst>
                  <a:ext uri="{FF2B5EF4-FFF2-40B4-BE49-F238E27FC236}">
                    <a16:creationId xmlns:a16="http://schemas.microsoft.com/office/drawing/2014/main" id="{32060880-820E-4710-E068-9307F26CC0A5}"/>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10.</a:t>
                </a:r>
              </a:p>
            </p:txBody>
          </p:sp>
        </p:grpSp>
        <p:grpSp>
          <p:nvGrpSpPr>
            <p:cNvPr id="64" name="Group 63">
              <a:extLst>
                <a:ext uri="{FF2B5EF4-FFF2-40B4-BE49-F238E27FC236}">
                  <a16:creationId xmlns:a16="http://schemas.microsoft.com/office/drawing/2014/main" id="{5933951C-C444-CBA4-381C-5897299B1255}"/>
                </a:ext>
              </a:extLst>
            </p:cNvPr>
            <p:cNvGrpSpPr/>
            <p:nvPr/>
          </p:nvGrpSpPr>
          <p:grpSpPr>
            <a:xfrm>
              <a:off x="7378700" y="5134301"/>
              <a:ext cx="3117215" cy="276999"/>
              <a:chOff x="6655435" y="1054596"/>
              <a:chExt cx="3117215" cy="276999"/>
            </a:xfrm>
          </p:grpSpPr>
          <p:sp>
            <p:nvSpPr>
              <p:cNvPr id="65" name="TextBox 64">
                <a:extLst>
                  <a:ext uri="{FF2B5EF4-FFF2-40B4-BE49-F238E27FC236}">
                    <a16:creationId xmlns:a16="http://schemas.microsoft.com/office/drawing/2014/main" id="{1DE31FAE-3D0D-3A1C-7653-CE167C401958}"/>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Sample Agent response</a:t>
                </a:r>
              </a:p>
            </p:txBody>
          </p:sp>
          <p:sp>
            <p:nvSpPr>
              <p:cNvPr id="66" name="TextBox 65">
                <a:extLst>
                  <a:ext uri="{FF2B5EF4-FFF2-40B4-BE49-F238E27FC236}">
                    <a16:creationId xmlns:a16="http://schemas.microsoft.com/office/drawing/2014/main" id="{E16E4300-36D9-820F-8616-344285270BF1}"/>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11.</a:t>
                </a:r>
              </a:p>
            </p:txBody>
          </p:sp>
        </p:grpSp>
        <p:grpSp>
          <p:nvGrpSpPr>
            <p:cNvPr id="67" name="Group 66">
              <a:extLst>
                <a:ext uri="{FF2B5EF4-FFF2-40B4-BE49-F238E27FC236}">
                  <a16:creationId xmlns:a16="http://schemas.microsoft.com/office/drawing/2014/main" id="{77D50ABB-F2F8-CDEE-0F6D-1D42B81B2D33}"/>
                </a:ext>
              </a:extLst>
            </p:cNvPr>
            <p:cNvGrpSpPr/>
            <p:nvPr/>
          </p:nvGrpSpPr>
          <p:grpSpPr>
            <a:xfrm>
              <a:off x="7378700" y="5447023"/>
              <a:ext cx="3117215" cy="276999"/>
              <a:chOff x="6655435" y="1054596"/>
              <a:chExt cx="3117215" cy="276999"/>
            </a:xfrm>
          </p:grpSpPr>
          <p:sp>
            <p:nvSpPr>
              <p:cNvPr id="68" name="TextBox 67">
                <a:extLst>
                  <a:ext uri="{FF2B5EF4-FFF2-40B4-BE49-F238E27FC236}">
                    <a16:creationId xmlns:a16="http://schemas.microsoft.com/office/drawing/2014/main" id="{73530C19-005B-B2EB-9158-AD9D24C7D49A}"/>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Discussion</a:t>
                </a:r>
              </a:p>
            </p:txBody>
          </p:sp>
          <p:sp>
            <p:nvSpPr>
              <p:cNvPr id="69" name="TextBox 68">
                <a:extLst>
                  <a:ext uri="{FF2B5EF4-FFF2-40B4-BE49-F238E27FC236}">
                    <a16:creationId xmlns:a16="http://schemas.microsoft.com/office/drawing/2014/main" id="{16F616F4-1DF7-20EC-0C37-45D7E4C0045C}"/>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12.</a:t>
                </a:r>
              </a:p>
            </p:txBody>
          </p:sp>
        </p:grpSp>
        <p:grpSp>
          <p:nvGrpSpPr>
            <p:cNvPr id="70" name="Group 69">
              <a:extLst>
                <a:ext uri="{FF2B5EF4-FFF2-40B4-BE49-F238E27FC236}">
                  <a16:creationId xmlns:a16="http://schemas.microsoft.com/office/drawing/2014/main" id="{8411DA6D-6E49-5E38-73B9-7874DC70EF9B}"/>
                </a:ext>
              </a:extLst>
            </p:cNvPr>
            <p:cNvGrpSpPr/>
            <p:nvPr/>
          </p:nvGrpSpPr>
          <p:grpSpPr>
            <a:xfrm>
              <a:off x="7378700" y="5759744"/>
              <a:ext cx="3117215" cy="276999"/>
              <a:chOff x="6655435" y="1054596"/>
              <a:chExt cx="3117215" cy="276999"/>
            </a:xfrm>
          </p:grpSpPr>
          <p:sp>
            <p:nvSpPr>
              <p:cNvPr id="71" name="TextBox 70">
                <a:extLst>
                  <a:ext uri="{FF2B5EF4-FFF2-40B4-BE49-F238E27FC236}">
                    <a16:creationId xmlns:a16="http://schemas.microsoft.com/office/drawing/2014/main" id="{69840273-2CCC-DE53-800C-16D16F309C45}"/>
                  </a:ext>
                </a:extLst>
              </p:cNvPr>
              <p:cNvSpPr txBox="1"/>
              <p:nvPr/>
            </p:nvSpPr>
            <p:spPr>
              <a:xfrm>
                <a:off x="7204075" y="1054596"/>
                <a:ext cx="2568575" cy="276999"/>
              </a:xfrm>
              <a:prstGeom prst="rect">
                <a:avLst/>
              </a:prstGeom>
              <a:noFill/>
            </p:spPr>
            <p:txBody>
              <a:bodyPr wrap="square">
                <a:spAutoFit/>
              </a:bodyPr>
              <a:lstStyle/>
              <a:p>
                <a:r>
                  <a:rPr lang="en-US" sz="1200" b="1" dirty="0">
                    <a:solidFill>
                      <a:schemeClr val="tx1">
                        <a:lumMod val="75000"/>
                        <a:lumOff val="25000"/>
                      </a:schemeClr>
                    </a:solidFill>
                  </a:rPr>
                  <a:t>Conclusion</a:t>
                </a:r>
                <a:endParaRPr lang="en-US" sz="1050" b="1" dirty="0">
                  <a:solidFill>
                    <a:schemeClr val="tx1">
                      <a:lumMod val="75000"/>
                      <a:lumOff val="25000"/>
                    </a:schemeClr>
                  </a:solidFill>
                </a:endParaRPr>
              </a:p>
            </p:txBody>
          </p:sp>
          <p:sp>
            <p:nvSpPr>
              <p:cNvPr id="72" name="TextBox 71">
                <a:extLst>
                  <a:ext uri="{FF2B5EF4-FFF2-40B4-BE49-F238E27FC236}">
                    <a16:creationId xmlns:a16="http://schemas.microsoft.com/office/drawing/2014/main" id="{75BB1810-01F9-4795-0003-9F10C554F725}"/>
                  </a:ext>
                </a:extLst>
              </p:cNvPr>
              <p:cNvSpPr txBox="1"/>
              <p:nvPr/>
            </p:nvSpPr>
            <p:spPr>
              <a:xfrm>
                <a:off x="6655435" y="1054596"/>
                <a:ext cx="548640" cy="261610"/>
              </a:xfrm>
              <a:prstGeom prst="rect">
                <a:avLst/>
              </a:prstGeom>
              <a:noFill/>
            </p:spPr>
            <p:txBody>
              <a:bodyPr wrap="square">
                <a:spAutoFit/>
              </a:bodyPr>
              <a:lstStyle/>
              <a:p>
                <a:r>
                  <a:rPr lang="en-US" sz="1050" dirty="0">
                    <a:solidFill>
                      <a:schemeClr val="accent1"/>
                    </a:solidFill>
                  </a:rPr>
                  <a:t>13.</a:t>
                </a:r>
              </a:p>
            </p:txBody>
          </p:sp>
        </p:grpSp>
        <p:cxnSp>
          <p:nvCxnSpPr>
            <p:cNvPr id="76" name="Straight Connector 75">
              <a:extLst>
                <a:ext uri="{FF2B5EF4-FFF2-40B4-BE49-F238E27FC236}">
                  <a16:creationId xmlns:a16="http://schemas.microsoft.com/office/drawing/2014/main" id="{61AA4100-5A7A-9621-B160-C4D264F8B8E0}"/>
                </a:ext>
              </a:extLst>
            </p:cNvPr>
            <p:cNvCxnSpPr/>
            <p:nvPr/>
          </p:nvCxnSpPr>
          <p:spPr>
            <a:xfrm>
              <a:off x="7277100" y="1123813"/>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1D9908C9-C9C7-C851-E1B4-30E0A403520F}"/>
                </a:ext>
              </a:extLst>
            </p:cNvPr>
            <p:cNvCxnSpPr/>
            <p:nvPr/>
          </p:nvCxnSpPr>
          <p:spPr>
            <a:xfrm>
              <a:off x="7277100" y="1436535"/>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64F503F-7632-6309-B754-7838C61DE209}"/>
                </a:ext>
              </a:extLst>
            </p:cNvPr>
            <p:cNvCxnSpPr/>
            <p:nvPr/>
          </p:nvCxnSpPr>
          <p:spPr>
            <a:xfrm>
              <a:off x="7277100" y="1749257"/>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922EE920-0ECC-5F8A-76FC-6A30E333D392}"/>
                </a:ext>
              </a:extLst>
            </p:cNvPr>
            <p:cNvCxnSpPr/>
            <p:nvPr/>
          </p:nvCxnSpPr>
          <p:spPr>
            <a:xfrm>
              <a:off x="7277100" y="2397408"/>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9D63FF1-E2F9-4E8C-8F42-0AE423BF571B}"/>
                </a:ext>
              </a:extLst>
            </p:cNvPr>
            <p:cNvCxnSpPr/>
            <p:nvPr/>
          </p:nvCxnSpPr>
          <p:spPr>
            <a:xfrm>
              <a:off x="7277100" y="3045559"/>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8FFF255-20BA-55A0-E65F-F17A2E23983B}"/>
                </a:ext>
              </a:extLst>
            </p:cNvPr>
            <p:cNvCxnSpPr/>
            <p:nvPr/>
          </p:nvCxnSpPr>
          <p:spPr>
            <a:xfrm>
              <a:off x="7277100" y="3358281"/>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490A91C9-2EBF-C02D-4890-F3594BC26BE4}"/>
                </a:ext>
              </a:extLst>
            </p:cNvPr>
            <p:cNvCxnSpPr/>
            <p:nvPr/>
          </p:nvCxnSpPr>
          <p:spPr>
            <a:xfrm>
              <a:off x="7277100" y="3671003"/>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1C932A65-E0DC-41B1-09C7-D1331ED63464}"/>
                </a:ext>
              </a:extLst>
            </p:cNvPr>
            <p:cNvCxnSpPr/>
            <p:nvPr/>
          </p:nvCxnSpPr>
          <p:spPr>
            <a:xfrm>
              <a:off x="7277100" y="4483301"/>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6574223D-8778-3A30-DB58-753A15117D15}"/>
                </a:ext>
              </a:extLst>
            </p:cNvPr>
            <p:cNvCxnSpPr/>
            <p:nvPr/>
          </p:nvCxnSpPr>
          <p:spPr>
            <a:xfrm>
              <a:off x="7277100" y="4796023"/>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22A9DF4F-031F-C212-3CF5-DC0E22F304D3}"/>
                </a:ext>
              </a:extLst>
            </p:cNvPr>
            <p:cNvCxnSpPr/>
            <p:nvPr/>
          </p:nvCxnSpPr>
          <p:spPr>
            <a:xfrm>
              <a:off x="7277100" y="5108745"/>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8CC7CA2C-BA5F-3809-8006-AB343F1C95C1}"/>
                </a:ext>
              </a:extLst>
            </p:cNvPr>
            <p:cNvCxnSpPr/>
            <p:nvPr/>
          </p:nvCxnSpPr>
          <p:spPr>
            <a:xfrm>
              <a:off x="7277100" y="5421467"/>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9D21D257-797A-099A-7124-7326B722C64F}"/>
                </a:ext>
              </a:extLst>
            </p:cNvPr>
            <p:cNvCxnSpPr/>
            <p:nvPr/>
          </p:nvCxnSpPr>
          <p:spPr>
            <a:xfrm>
              <a:off x="7277100" y="5734189"/>
              <a:ext cx="405765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93" name="Group 92">
            <a:extLst>
              <a:ext uri="{FF2B5EF4-FFF2-40B4-BE49-F238E27FC236}">
                <a16:creationId xmlns:a16="http://schemas.microsoft.com/office/drawing/2014/main" id="{F03DC3F7-D352-98FE-E323-7A77A5452B1F}"/>
              </a:ext>
            </a:extLst>
          </p:cNvPr>
          <p:cNvGrpSpPr/>
          <p:nvPr/>
        </p:nvGrpSpPr>
        <p:grpSpPr>
          <a:xfrm>
            <a:off x="10926147" y="119322"/>
            <a:ext cx="1128693" cy="504915"/>
            <a:chOff x="9204960" y="4970859"/>
            <a:chExt cx="2386965" cy="1209675"/>
          </a:xfrm>
        </p:grpSpPr>
        <p:sp>
          <p:nvSpPr>
            <p:cNvPr id="94" name="Rectangle: Rounded Corners 93">
              <a:extLst>
                <a:ext uri="{FF2B5EF4-FFF2-40B4-BE49-F238E27FC236}">
                  <a16:creationId xmlns:a16="http://schemas.microsoft.com/office/drawing/2014/main" id="{F168F752-4EE1-92F7-9473-3CD0FD03904A}"/>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E664E0DB-1BDD-DBAC-2489-E63E36B27952}"/>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43B702BF-5BDD-9825-84C7-1E54C9677E3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DD8D5492-434E-D3DA-3A76-09DB37F4AC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1A2859CD-F2DF-71DB-27CB-8080A3F8F9B2}"/>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pic>
        <p:nvPicPr>
          <p:cNvPr id="102" name="Picture Placeholder 101">
            <a:extLst>
              <a:ext uri="{FF2B5EF4-FFF2-40B4-BE49-F238E27FC236}">
                <a16:creationId xmlns:a16="http://schemas.microsoft.com/office/drawing/2014/main" id="{C7864830-7650-E1BD-AD9E-10F0A195D354}"/>
              </a:ext>
            </a:extLst>
          </p:cNvPr>
          <p:cNvPicPr>
            <a:picLocks noGrp="1" noChangeAspect="1"/>
          </p:cNvPicPr>
          <p:nvPr>
            <p:ph type="pic" sz="quarter" idx="10"/>
          </p:nvPr>
        </p:nvPicPr>
        <p:blipFill>
          <a:blip r:embed="rId5">
            <a:duotone>
              <a:prstClr val="black"/>
              <a:schemeClr val="accent1">
                <a:tint val="45000"/>
                <a:satMod val="400000"/>
              </a:schemeClr>
            </a:duotone>
            <a:extLst>
              <a:ext uri="{28A0092B-C50C-407E-A947-70E740481C1C}">
                <a14:useLocalDpi xmlns:a14="http://schemas.microsoft.com/office/drawing/2010/main" val="0"/>
              </a:ext>
            </a:extLst>
          </a:blip>
          <a:srcRect t="2957" b="2957"/>
          <a:stretch>
            <a:fillRect/>
          </a:stretch>
        </p:blipFill>
        <p:spPr>
          <a:xfrm>
            <a:off x="711200" y="2933701"/>
            <a:ext cx="6261100" cy="3924299"/>
          </a:xfrm>
        </p:spPr>
      </p:pic>
      <p:grpSp>
        <p:nvGrpSpPr>
          <p:cNvPr id="103" name="Group 102">
            <a:extLst>
              <a:ext uri="{FF2B5EF4-FFF2-40B4-BE49-F238E27FC236}">
                <a16:creationId xmlns:a16="http://schemas.microsoft.com/office/drawing/2014/main" id="{F4A14813-556B-A405-4415-0A70DAA34646}"/>
              </a:ext>
            </a:extLst>
          </p:cNvPr>
          <p:cNvGrpSpPr/>
          <p:nvPr/>
        </p:nvGrpSpPr>
        <p:grpSpPr>
          <a:xfrm>
            <a:off x="1018181" y="5612135"/>
            <a:ext cx="3575713" cy="949003"/>
            <a:chOff x="1524188" y="5196610"/>
            <a:chExt cx="4243627" cy="1126269"/>
          </a:xfrm>
        </p:grpSpPr>
        <p:pic>
          <p:nvPicPr>
            <p:cNvPr id="91" name="Picture 4" descr="Home | UWC">
              <a:extLst>
                <a:ext uri="{FF2B5EF4-FFF2-40B4-BE49-F238E27FC236}">
                  <a16:creationId xmlns:a16="http://schemas.microsoft.com/office/drawing/2014/main" id="{382FFEE8-565B-9545-335A-BC2FA34F9EA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41545" y="5196611"/>
              <a:ext cx="1126270" cy="1126268"/>
            </a:xfrm>
            <a:prstGeom prst="roundRect">
              <a:avLst>
                <a:gd name="adj" fmla="val 10808"/>
              </a:avLst>
            </a:prstGeom>
            <a:noFill/>
            <a:extLst>
              <a:ext uri="{909E8E84-426E-40DD-AFC4-6F175D3DCCD1}">
                <a14:hiddenFill xmlns:a14="http://schemas.microsoft.com/office/drawing/2010/main">
                  <a:solidFill>
                    <a:srgbClr val="FFFFFF"/>
                  </a:solidFill>
                </a14:hiddenFill>
              </a:ext>
            </a:extLst>
          </p:spPr>
        </p:pic>
        <p:pic>
          <p:nvPicPr>
            <p:cNvPr id="92" name="Picture 6" descr="Stellenbosch University (SU)">
              <a:extLst>
                <a:ext uri="{FF2B5EF4-FFF2-40B4-BE49-F238E27FC236}">
                  <a16:creationId xmlns:a16="http://schemas.microsoft.com/office/drawing/2014/main" id="{C2715C87-6332-6252-B7A6-7247AFA779C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524188" y="5196610"/>
              <a:ext cx="2807742" cy="1126268"/>
            </a:xfrm>
            <a:prstGeom prst="roundRect">
              <a:avLst>
                <a:gd name="adj" fmla="val 11645"/>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99660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142CF4-BB8B-CB17-9BE7-F6012DC76450}"/>
            </a:ext>
          </a:extLst>
        </p:cNvPr>
        <p:cNvGrpSpPr/>
        <p:nvPr/>
      </p:nvGrpSpPr>
      <p:grpSpPr>
        <a:xfrm>
          <a:off x="0" y="0"/>
          <a:ext cx="0" cy="0"/>
          <a:chOff x="0" y="0"/>
          <a:chExt cx="0" cy="0"/>
        </a:xfrm>
      </p:grpSpPr>
      <p:grpSp>
        <p:nvGrpSpPr>
          <p:cNvPr id="93" name="Group 92">
            <a:extLst>
              <a:ext uri="{FF2B5EF4-FFF2-40B4-BE49-F238E27FC236}">
                <a16:creationId xmlns:a16="http://schemas.microsoft.com/office/drawing/2014/main" id="{6F37E209-8FE4-FD85-92A5-4AC7B6B4B7AE}"/>
              </a:ext>
            </a:extLst>
          </p:cNvPr>
          <p:cNvGrpSpPr/>
          <p:nvPr/>
        </p:nvGrpSpPr>
        <p:grpSpPr>
          <a:xfrm>
            <a:off x="10788315" y="119322"/>
            <a:ext cx="1266526" cy="627127"/>
            <a:chOff x="9204960" y="4970859"/>
            <a:chExt cx="2386965" cy="1209675"/>
          </a:xfrm>
        </p:grpSpPr>
        <p:sp>
          <p:nvSpPr>
            <p:cNvPr id="94" name="Rectangle: Rounded Corners 93">
              <a:extLst>
                <a:ext uri="{FF2B5EF4-FFF2-40B4-BE49-F238E27FC236}">
                  <a16:creationId xmlns:a16="http://schemas.microsoft.com/office/drawing/2014/main" id="{081FCC7B-581B-8408-4E45-94F90158D825}"/>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F330C22F-336E-C6C7-8DB8-976A65D7EA9D}"/>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EB5CD66C-2607-13E3-3B03-603FB5C3ED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A03A241F-C370-0DB8-35AC-3A25EE8FB1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667C8641-6497-C0B8-76D0-A7A5FB37652F}"/>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EEDF08F5-481A-A6E7-9387-D413E8B12E0A}"/>
              </a:ext>
            </a:extLst>
          </p:cNvPr>
          <p:cNvSpPr txBox="1"/>
          <p:nvPr/>
        </p:nvSpPr>
        <p:spPr>
          <a:xfrm>
            <a:off x="3032942" y="868719"/>
            <a:ext cx="6126117" cy="461665"/>
          </a:xfrm>
          <a:prstGeom prst="rect">
            <a:avLst/>
          </a:prstGeom>
          <a:noFill/>
        </p:spPr>
        <p:txBody>
          <a:bodyPr wrap="square">
            <a:spAutoFit/>
          </a:bodyPr>
          <a:lstStyle/>
          <a:p>
            <a:pPr algn="ctr"/>
            <a:r>
              <a:rPr lang="en-US" sz="2400" dirty="0">
                <a:solidFill>
                  <a:schemeClr val="accent1"/>
                </a:solidFill>
                <a:latin typeface="Montserrat SemiBold" pitchFamily="2" charset="0"/>
              </a:rPr>
              <a:t>Example  - Agent Response (Cont’d)</a:t>
            </a:r>
          </a:p>
        </p:txBody>
      </p:sp>
      <p:sp>
        <p:nvSpPr>
          <p:cNvPr id="5" name="Rectangle: Single Corner Rounded 4">
            <a:extLst>
              <a:ext uri="{FF2B5EF4-FFF2-40B4-BE49-F238E27FC236}">
                <a16:creationId xmlns:a16="http://schemas.microsoft.com/office/drawing/2014/main" id="{A8D461F3-AFF3-7072-CA2B-05C5E4E04150}"/>
              </a:ext>
            </a:extLst>
          </p:cNvPr>
          <p:cNvSpPr/>
          <p:nvPr/>
        </p:nvSpPr>
        <p:spPr>
          <a:xfrm flipH="1">
            <a:off x="5419725" y="1914525"/>
            <a:ext cx="6772275" cy="4943475"/>
          </a:xfrm>
          <a:prstGeom prst="round1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04E7D92F-2FAA-EE72-D170-2E9FD3ECFCDC}"/>
              </a:ext>
            </a:extLst>
          </p:cNvPr>
          <p:cNvSpPr txBox="1"/>
          <p:nvPr/>
        </p:nvSpPr>
        <p:spPr>
          <a:xfrm>
            <a:off x="551970" y="5374819"/>
            <a:ext cx="4344612" cy="779443"/>
          </a:xfrm>
          <a:prstGeom prst="rect">
            <a:avLst/>
          </a:prstGeom>
          <a:noFill/>
        </p:spPr>
        <p:txBody>
          <a:bodyPr wrap="square">
            <a:spAutoFit/>
          </a:bodyPr>
          <a:lstStyle/>
          <a:p>
            <a:pPr algn="r"/>
            <a:r>
              <a:rPr lang="en-US" sz="1100" dirty="0">
                <a:solidFill>
                  <a:schemeClr val="tx1">
                    <a:lumMod val="75000"/>
                    <a:lumOff val="25000"/>
                  </a:schemeClr>
                </a:solidFill>
                <a:latin typeface="+mj-lt"/>
              </a:rPr>
              <a:t>It's important to note that while reducing contamination is beneficial, a comprehensive approach addressing multiple risk factors (like sanitation, healthcare access, and hygiene practices) would</a:t>
            </a:r>
          </a:p>
        </p:txBody>
      </p:sp>
      <p:cxnSp>
        <p:nvCxnSpPr>
          <p:cNvPr id="21" name="Straight Connector 20">
            <a:extLst>
              <a:ext uri="{FF2B5EF4-FFF2-40B4-BE49-F238E27FC236}">
                <a16:creationId xmlns:a16="http://schemas.microsoft.com/office/drawing/2014/main" id="{C94E6291-899A-C66A-ABFA-86ACA1B3A477}"/>
              </a:ext>
            </a:extLst>
          </p:cNvPr>
          <p:cNvCxnSpPr>
            <a:cxnSpLocks/>
          </p:cNvCxnSpPr>
          <p:nvPr/>
        </p:nvCxnSpPr>
        <p:spPr>
          <a:xfrm flipH="1">
            <a:off x="795338" y="6319838"/>
            <a:ext cx="4526756"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15C52CF9-19B9-1089-CF0F-EB1FD3194B85}"/>
              </a:ext>
            </a:extLst>
          </p:cNvPr>
          <p:cNvGrpSpPr/>
          <p:nvPr/>
        </p:nvGrpSpPr>
        <p:grpSpPr>
          <a:xfrm>
            <a:off x="5036198" y="2530343"/>
            <a:ext cx="6603832" cy="3863121"/>
            <a:chOff x="5036198" y="2445319"/>
            <a:chExt cx="6603832" cy="3863121"/>
          </a:xfrm>
        </p:grpSpPr>
        <p:grpSp>
          <p:nvGrpSpPr>
            <p:cNvPr id="3" name="Group 2">
              <a:extLst>
                <a:ext uri="{FF2B5EF4-FFF2-40B4-BE49-F238E27FC236}">
                  <a16:creationId xmlns:a16="http://schemas.microsoft.com/office/drawing/2014/main" id="{2A00E96B-E6AE-F102-B956-B42E68CF8E26}"/>
                </a:ext>
              </a:extLst>
            </p:cNvPr>
            <p:cNvGrpSpPr/>
            <p:nvPr/>
          </p:nvGrpSpPr>
          <p:grpSpPr>
            <a:xfrm>
              <a:off x="5036198" y="2445319"/>
              <a:ext cx="6603832" cy="1703324"/>
              <a:chOff x="5036198" y="3043438"/>
              <a:chExt cx="6603832" cy="2685650"/>
            </a:xfrm>
          </p:grpSpPr>
          <p:grpSp>
            <p:nvGrpSpPr>
              <p:cNvPr id="50" name="Group 49">
                <a:extLst>
                  <a:ext uri="{FF2B5EF4-FFF2-40B4-BE49-F238E27FC236}">
                    <a16:creationId xmlns:a16="http://schemas.microsoft.com/office/drawing/2014/main" id="{1173B42B-80FC-FF13-A58E-AC1FE4D37734}"/>
                  </a:ext>
                </a:extLst>
              </p:cNvPr>
              <p:cNvGrpSpPr/>
              <p:nvPr/>
            </p:nvGrpSpPr>
            <p:grpSpPr>
              <a:xfrm>
                <a:off x="5036198" y="3043438"/>
                <a:ext cx="3162300" cy="2685650"/>
                <a:chOff x="1594666" y="3197939"/>
                <a:chExt cx="3162300" cy="2685650"/>
              </a:xfrm>
            </p:grpSpPr>
            <p:sp>
              <p:nvSpPr>
                <p:cNvPr id="51" name="Rectangle: Rounded Corners 50">
                  <a:extLst>
                    <a:ext uri="{FF2B5EF4-FFF2-40B4-BE49-F238E27FC236}">
                      <a16:creationId xmlns:a16="http://schemas.microsoft.com/office/drawing/2014/main" id="{DAE545C2-DD71-34D1-4EDB-25B8D101F085}"/>
                    </a:ext>
                  </a:extLst>
                </p:cNvPr>
                <p:cNvSpPr/>
                <p:nvPr/>
              </p:nvSpPr>
              <p:spPr>
                <a:xfrm>
                  <a:off x="1594666" y="3197939"/>
                  <a:ext cx="3162300" cy="2685650"/>
                </a:xfrm>
                <a:prstGeom prst="roundRect">
                  <a:avLst>
                    <a:gd name="adj" fmla="val 5739"/>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D509EEF7-28B1-6E24-C281-42DE46A8B4CF}"/>
                    </a:ext>
                  </a:extLst>
                </p:cNvPr>
                <p:cNvSpPr txBox="1"/>
                <p:nvPr/>
              </p:nvSpPr>
              <p:spPr>
                <a:xfrm>
                  <a:off x="1804216" y="3890040"/>
                  <a:ext cx="2743200" cy="1843338"/>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Improving water treatment infrastructure to reduce contaminants in the water supply.</a:t>
                  </a:r>
                </a:p>
              </p:txBody>
            </p:sp>
            <p:sp>
              <p:nvSpPr>
                <p:cNvPr id="60" name="TextBox 59">
                  <a:extLst>
                    <a:ext uri="{FF2B5EF4-FFF2-40B4-BE49-F238E27FC236}">
                      <a16:creationId xmlns:a16="http://schemas.microsoft.com/office/drawing/2014/main" id="{7346740A-59B3-5F43-1465-2A8BE029CDF2}"/>
                    </a:ext>
                  </a:extLst>
                </p:cNvPr>
                <p:cNvSpPr txBox="1"/>
                <p:nvPr/>
              </p:nvSpPr>
              <p:spPr>
                <a:xfrm>
                  <a:off x="3905250" y="3277501"/>
                  <a:ext cx="851716" cy="400352"/>
                </a:xfrm>
                <a:prstGeom prst="rect">
                  <a:avLst/>
                </a:prstGeom>
                <a:noFill/>
              </p:spPr>
              <p:txBody>
                <a:bodyPr wrap="square">
                  <a:spAutoFit/>
                </a:bodyPr>
                <a:lstStyle/>
                <a:p>
                  <a:pPr algn="r"/>
                  <a:r>
                    <a:rPr lang="en-US" sz="1050" dirty="0">
                      <a:solidFill>
                        <a:schemeClr val="tx1">
                          <a:lumMod val="75000"/>
                          <a:lumOff val="25000"/>
                        </a:schemeClr>
                      </a:solidFill>
                      <a:latin typeface="+mj-lt"/>
                    </a:rPr>
                    <a:t>01</a:t>
                  </a:r>
                  <a:r>
                    <a:rPr lang="en-US" sz="1050" dirty="0">
                      <a:solidFill>
                        <a:schemeClr val="accent1"/>
                      </a:solidFill>
                      <a:latin typeface="+mj-lt"/>
                    </a:rPr>
                    <a:t>.</a:t>
                  </a:r>
                </a:p>
              </p:txBody>
            </p:sp>
          </p:grpSp>
          <p:grpSp>
            <p:nvGrpSpPr>
              <p:cNvPr id="54" name="Group 53">
                <a:extLst>
                  <a:ext uri="{FF2B5EF4-FFF2-40B4-BE49-F238E27FC236}">
                    <a16:creationId xmlns:a16="http://schemas.microsoft.com/office/drawing/2014/main" id="{7A1EF2FA-2D52-BE8E-BACD-853680243A3C}"/>
                  </a:ext>
                </a:extLst>
              </p:cNvPr>
              <p:cNvGrpSpPr/>
              <p:nvPr/>
            </p:nvGrpSpPr>
            <p:grpSpPr>
              <a:xfrm>
                <a:off x="8477730" y="3043438"/>
                <a:ext cx="3162300" cy="2685650"/>
                <a:chOff x="1594666" y="3197939"/>
                <a:chExt cx="3162300" cy="2685650"/>
              </a:xfrm>
            </p:grpSpPr>
            <p:sp>
              <p:nvSpPr>
                <p:cNvPr id="55" name="Rectangle: Rounded Corners 54">
                  <a:extLst>
                    <a:ext uri="{FF2B5EF4-FFF2-40B4-BE49-F238E27FC236}">
                      <a16:creationId xmlns:a16="http://schemas.microsoft.com/office/drawing/2014/main" id="{FC699A4D-69C9-1F46-90D2-4763A33CA922}"/>
                    </a:ext>
                  </a:extLst>
                </p:cNvPr>
                <p:cNvSpPr/>
                <p:nvPr/>
              </p:nvSpPr>
              <p:spPr>
                <a:xfrm>
                  <a:off x="1594666" y="3197939"/>
                  <a:ext cx="3162300" cy="2685650"/>
                </a:xfrm>
                <a:prstGeom prst="roundRect">
                  <a:avLst>
                    <a:gd name="adj" fmla="val 419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TextBox 56">
                  <a:extLst>
                    <a:ext uri="{FF2B5EF4-FFF2-40B4-BE49-F238E27FC236}">
                      <a16:creationId xmlns:a16="http://schemas.microsoft.com/office/drawing/2014/main" id="{36252600-04CD-EC69-A64F-47F34186D24B}"/>
                    </a:ext>
                  </a:extLst>
                </p:cNvPr>
                <p:cNvSpPr txBox="1"/>
                <p:nvPr/>
              </p:nvSpPr>
              <p:spPr>
                <a:xfrm>
                  <a:off x="2166646" y="3828912"/>
                  <a:ext cx="2018340" cy="1843338"/>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Implementing regular water quality testing and monitoring programs.</a:t>
                  </a:r>
                </a:p>
              </p:txBody>
            </p:sp>
            <p:sp>
              <p:nvSpPr>
                <p:cNvPr id="61" name="TextBox 60">
                  <a:extLst>
                    <a:ext uri="{FF2B5EF4-FFF2-40B4-BE49-F238E27FC236}">
                      <a16:creationId xmlns:a16="http://schemas.microsoft.com/office/drawing/2014/main" id="{A5A12227-3451-FCDF-0EF9-5A92B87C6C64}"/>
                    </a:ext>
                  </a:extLst>
                </p:cNvPr>
                <p:cNvSpPr txBox="1"/>
                <p:nvPr/>
              </p:nvSpPr>
              <p:spPr>
                <a:xfrm>
                  <a:off x="3905250" y="3277501"/>
                  <a:ext cx="851716" cy="400352"/>
                </a:xfrm>
                <a:prstGeom prst="rect">
                  <a:avLst/>
                </a:prstGeom>
                <a:noFill/>
              </p:spPr>
              <p:txBody>
                <a:bodyPr wrap="square">
                  <a:spAutoFit/>
                </a:bodyPr>
                <a:lstStyle/>
                <a:p>
                  <a:pPr algn="r"/>
                  <a:r>
                    <a:rPr lang="en-US" sz="1050" dirty="0">
                      <a:solidFill>
                        <a:schemeClr val="tx1">
                          <a:lumMod val="75000"/>
                          <a:lumOff val="25000"/>
                        </a:schemeClr>
                      </a:solidFill>
                      <a:latin typeface="+mj-lt"/>
                    </a:rPr>
                    <a:t>02</a:t>
                  </a:r>
                  <a:r>
                    <a:rPr lang="en-US" sz="1050" dirty="0">
                      <a:solidFill>
                        <a:schemeClr val="accent1"/>
                      </a:solidFill>
                      <a:latin typeface="+mj-lt"/>
                    </a:rPr>
                    <a:t>.</a:t>
                  </a:r>
                </a:p>
              </p:txBody>
            </p:sp>
          </p:grpSp>
        </p:grpSp>
        <p:grpSp>
          <p:nvGrpSpPr>
            <p:cNvPr id="4" name="Group 3">
              <a:extLst>
                <a:ext uri="{FF2B5EF4-FFF2-40B4-BE49-F238E27FC236}">
                  <a16:creationId xmlns:a16="http://schemas.microsoft.com/office/drawing/2014/main" id="{2D1EAAC3-77B6-0F2F-E3DD-A5DBFCF9D91F}"/>
                </a:ext>
              </a:extLst>
            </p:cNvPr>
            <p:cNvGrpSpPr/>
            <p:nvPr/>
          </p:nvGrpSpPr>
          <p:grpSpPr>
            <a:xfrm>
              <a:off x="5036198" y="4550344"/>
              <a:ext cx="6603832" cy="1758096"/>
              <a:chOff x="5036198" y="3043438"/>
              <a:chExt cx="6603832" cy="2772009"/>
            </a:xfrm>
          </p:grpSpPr>
          <p:grpSp>
            <p:nvGrpSpPr>
              <p:cNvPr id="7" name="Group 6">
                <a:extLst>
                  <a:ext uri="{FF2B5EF4-FFF2-40B4-BE49-F238E27FC236}">
                    <a16:creationId xmlns:a16="http://schemas.microsoft.com/office/drawing/2014/main" id="{B55B7CA7-1ABE-D6C3-185C-5DC32B728ADF}"/>
                  </a:ext>
                </a:extLst>
              </p:cNvPr>
              <p:cNvGrpSpPr/>
              <p:nvPr/>
            </p:nvGrpSpPr>
            <p:grpSpPr>
              <a:xfrm>
                <a:off x="5036198" y="3043438"/>
                <a:ext cx="3162300" cy="2685650"/>
                <a:chOff x="1594666" y="3197939"/>
                <a:chExt cx="3162300" cy="2685650"/>
              </a:xfrm>
            </p:grpSpPr>
            <p:sp>
              <p:nvSpPr>
                <p:cNvPr id="15" name="Rectangle: Rounded Corners 14">
                  <a:extLst>
                    <a:ext uri="{FF2B5EF4-FFF2-40B4-BE49-F238E27FC236}">
                      <a16:creationId xmlns:a16="http://schemas.microsoft.com/office/drawing/2014/main" id="{9D295F0B-FE10-CD3E-2059-06A7590647EE}"/>
                    </a:ext>
                  </a:extLst>
                </p:cNvPr>
                <p:cNvSpPr/>
                <p:nvPr/>
              </p:nvSpPr>
              <p:spPr>
                <a:xfrm>
                  <a:off x="1594666" y="3197939"/>
                  <a:ext cx="3162300" cy="2685650"/>
                </a:xfrm>
                <a:prstGeom prst="roundRect">
                  <a:avLst>
                    <a:gd name="adj" fmla="val 5739"/>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F99DA020-1EA6-3C8F-8191-9FFB051B4EB6}"/>
                    </a:ext>
                  </a:extLst>
                </p:cNvPr>
                <p:cNvSpPr txBox="1"/>
                <p:nvPr/>
              </p:nvSpPr>
              <p:spPr>
                <a:xfrm>
                  <a:off x="2068389" y="3890040"/>
                  <a:ext cx="2214854" cy="1406590"/>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Educating communities on safe water handling and storage practices.</a:t>
                  </a:r>
                </a:p>
              </p:txBody>
            </p:sp>
            <p:sp>
              <p:nvSpPr>
                <p:cNvPr id="18" name="TextBox 17">
                  <a:extLst>
                    <a:ext uri="{FF2B5EF4-FFF2-40B4-BE49-F238E27FC236}">
                      <a16:creationId xmlns:a16="http://schemas.microsoft.com/office/drawing/2014/main" id="{FD2810DB-7CD2-8D62-7A20-0E13F259CF7C}"/>
                    </a:ext>
                  </a:extLst>
                </p:cNvPr>
                <p:cNvSpPr txBox="1"/>
                <p:nvPr/>
              </p:nvSpPr>
              <p:spPr>
                <a:xfrm>
                  <a:off x="3905250" y="3277501"/>
                  <a:ext cx="851716" cy="400352"/>
                </a:xfrm>
                <a:prstGeom prst="rect">
                  <a:avLst/>
                </a:prstGeom>
                <a:noFill/>
              </p:spPr>
              <p:txBody>
                <a:bodyPr wrap="square">
                  <a:spAutoFit/>
                </a:bodyPr>
                <a:lstStyle/>
                <a:p>
                  <a:pPr algn="r"/>
                  <a:r>
                    <a:rPr lang="en-US" sz="1050" dirty="0">
                      <a:solidFill>
                        <a:schemeClr val="tx1">
                          <a:lumMod val="75000"/>
                          <a:lumOff val="25000"/>
                        </a:schemeClr>
                      </a:solidFill>
                      <a:latin typeface="+mj-lt"/>
                    </a:rPr>
                    <a:t>03</a:t>
                  </a:r>
                  <a:r>
                    <a:rPr lang="en-US" sz="1050" dirty="0">
                      <a:solidFill>
                        <a:schemeClr val="accent1"/>
                      </a:solidFill>
                      <a:latin typeface="+mj-lt"/>
                    </a:rPr>
                    <a:t>.</a:t>
                  </a:r>
                </a:p>
              </p:txBody>
            </p:sp>
          </p:grpSp>
          <p:grpSp>
            <p:nvGrpSpPr>
              <p:cNvPr id="8" name="Group 7">
                <a:extLst>
                  <a:ext uri="{FF2B5EF4-FFF2-40B4-BE49-F238E27FC236}">
                    <a16:creationId xmlns:a16="http://schemas.microsoft.com/office/drawing/2014/main" id="{830DAA37-40D2-200D-BE66-2345192880D9}"/>
                  </a:ext>
                </a:extLst>
              </p:cNvPr>
              <p:cNvGrpSpPr/>
              <p:nvPr/>
            </p:nvGrpSpPr>
            <p:grpSpPr>
              <a:xfrm>
                <a:off x="8477730" y="3043438"/>
                <a:ext cx="3162300" cy="2772009"/>
                <a:chOff x="1594666" y="3197939"/>
                <a:chExt cx="3162300" cy="2772009"/>
              </a:xfrm>
            </p:grpSpPr>
            <p:sp>
              <p:nvSpPr>
                <p:cNvPr id="9" name="Rectangle: Rounded Corners 8">
                  <a:extLst>
                    <a:ext uri="{FF2B5EF4-FFF2-40B4-BE49-F238E27FC236}">
                      <a16:creationId xmlns:a16="http://schemas.microsoft.com/office/drawing/2014/main" id="{40F503CA-2A19-3184-9982-F0BDFBE4CF54}"/>
                    </a:ext>
                  </a:extLst>
                </p:cNvPr>
                <p:cNvSpPr/>
                <p:nvPr/>
              </p:nvSpPr>
              <p:spPr>
                <a:xfrm>
                  <a:off x="1594666" y="3197939"/>
                  <a:ext cx="3162300" cy="2685650"/>
                </a:xfrm>
                <a:prstGeom prst="roundRect">
                  <a:avLst>
                    <a:gd name="adj" fmla="val 419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7F0B6F75-AECC-0BF7-B6A0-2880B11DE9C1}"/>
                    </a:ext>
                  </a:extLst>
                </p:cNvPr>
                <p:cNvSpPr txBox="1"/>
                <p:nvPr/>
              </p:nvSpPr>
              <p:spPr>
                <a:xfrm>
                  <a:off x="1757026" y="3689863"/>
                  <a:ext cx="2837580" cy="2280085"/>
                </a:xfrm>
                <a:prstGeom prst="rect">
                  <a:avLst/>
                </a:prstGeom>
                <a:noFill/>
              </p:spPr>
              <p:txBody>
                <a:bodyPr wrap="square">
                  <a:spAutoFit/>
                </a:bodyPr>
                <a:lstStyle/>
                <a:p>
                  <a:pPr algn="ctr">
                    <a:lnSpc>
                      <a:spcPct val="150000"/>
                    </a:lnSpc>
                  </a:pPr>
                  <a:r>
                    <a:rPr lang="en-US" sz="1200" dirty="0">
                      <a:solidFill>
                        <a:schemeClr val="tx1">
                          <a:lumMod val="75000"/>
                          <a:lumOff val="25000"/>
                        </a:schemeClr>
                      </a:solidFill>
                      <a:latin typeface="+mj-lt"/>
                    </a:rPr>
                    <a:t>Addressing sources of contamination, such as improving sanitation systems to prevent sewage from entering water sources.</a:t>
                  </a:r>
                </a:p>
              </p:txBody>
            </p:sp>
            <p:sp>
              <p:nvSpPr>
                <p:cNvPr id="14" name="TextBox 13">
                  <a:extLst>
                    <a:ext uri="{FF2B5EF4-FFF2-40B4-BE49-F238E27FC236}">
                      <a16:creationId xmlns:a16="http://schemas.microsoft.com/office/drawing/2014/main" id="{7D97C242-6142-92DC-E398-39E416F95AD5}"/>
                    </a:ext>
                  </a:extLst>
                </p:cNvPr>
                <p:cNvSpPr txBox="1"/>
                <p:nvPr/>
              </p:nvSpPr>
              <p:spPr>
                <a:xfrm>
                  <a:off x="3905250" y="3277501"/>
                  <a:ext cx="851716" cy="400352"/>
                </a:xfrm>
                <a:prstGeom prst="rect">
                  <a:avLst/>
                </a:prstGeom>
                <a:noFill/>
              </p:spPr>
              <p:txBody>
                <a:bodyPr wrap="square">
                  <a:spAutoFit/>
                </a:bodyPr>
                <a:lstStyle/>
                <a:p>
                  <a:pPr algn="r"/>
                  <a:r>
                    <a:rPr lang="en-US" sz="1050" dirty="0">
                      <a:solidFill>
                        <a:schemeClr val="tx1">
                          <a:lumMod val="75000"/>
                          <a:lumOff val="25000"/>
                        </a:schemeClr>
                      </a:solidFill>
                      <a:latin typeface="+mj-lt"/>
                    </a:rPr>
                    <a:t>04</a:t>
                  </a:r>
                  <a:r>
                    <a:rPr lang="en-US" sz="1050" dirty="0">
                      <a:solidFill>
                        <a:schemeClr val="accent1"/>
                      </a:solidFill>
                      <a:latin typeface="+mj-lt"/>
                    </a:rPr>
                    <a:t>.</a:t>
                  </a:r>
                </a:p>
              </p:txBody>
            </p:sp>
          </p:grpSp>
        </p:grpSp>
      </p:grpSp>
      <p:sp>
        <p:nvSpPr>
          <p:cNvPr id="26" name="TextBox 25">
            <a:extLst>
              <a:ext uri="{FF2B5EF4-FFF2-40B4-BE49-F238E27FC236}">
                <a16:creationId xmlns:a16="http://schemas.microsoft.com/office/drawing/2014/main" id="{A8EF6A13-8638-94CE-4B8F-97B56AAEB263}"/>
              </a:ext>
            </a:extLst>
          </p:cNvPr>
          <p:cNvSpPr txBox="1"/>
          <p:nvPr/>
        </p:nvSpPr>
        <p:spPr>
          <a:xfrm>
            <a:off x="6167482" y="2011035"/>
            <a:ext cx="5310188" cy="400110"/>
          </a:xfrm>
          <a:prstGeom prst="rect">
            <a:avLst/>
          </a:prstGeom>
          <a:noFill/>
        </p:spPr>
        <p:txBody>
          <a:bodyPr wrap="square">
            <a:spAutoFit/>
          </a:bodyPr>
          <a:lstStyle/>
          <a:p>
            <a:r>
              <a:rPr lang="en-US" sz="1000" dirty="0">
                <a:solidFill>
                  <a:schemeClr val="bg1"/>
                </a:solidFill>
                <a:latin typeface="Montserrat SemiBold" pitchFamily="2" charset="0"/>
              </a:rPr>
              <a:t>To reduce contamination levels and potentially lower </a:t>
            </a:r>
          </a:p>
          <a:p>
            <a:r>
              <a:rPr lang="en-US" sz="1000" dirty="0">
                <a:solidFill>
                  <a:schemeClr val="bg1"/>
                </a:solidFill>
                <a:latin typeface="Montserrat SemiBold" pitchFamily="2" charset="0"/>
              </a:rPr>
              <a:t>cholera risk, evidence-based interventions could include:</a:t>
            </a:r>
          </a:p>
        </p:txBody>
      </p:sp>
      <p:grpSp>
        <p:nvGrpSpPr>
          <p:cNvPr id="30" name="Group 29">
            <a:extLst>
              <a:ext uri="{FF2B5EF4-FFF2-40B4-BE49-F238E27FC236}">
                <a16:creationId xmlns:a16="http://schemas.microsoft.com/office/drawing/2014/main" id="{BA3B1FD3-630C-96AF-4BBC-30FD5D07F09A}"/>
              </a:ext>
            </a:extLst>
          </p:cNvPr>
          <p:cNvGrpSpPr/>
          <p:nvPr/>
        </p:nvGrpSpPr>
        <p:grpSpPr>
          <a:xfrm>
            <a:off x="0" y="2011035"/>
            <a:ext cx="4867755" cy="2840565"/>
            <a:chOff x="0" y="2345616"/>
            <a:chExt cx="4515439" cy="2086871"/>
          </a:xfrm>
        </p:grpSpPr>
        <p:sp>
          <p:nvSpPr>
            <p:cNvPr id="12" name="TextBox 11">
              <a:extLst>
                <a:ext uri="{FF2B5EF4-FFF2-40B4-BE49-F238E27FC236}">
                  <a16:creationId xmlns:a16="http://schemas.microsoft.com/office/drawing/2014/main" id="{C640689B-37FC-6996-208A-6ABC6F17EBBF}"/>
                </a:ext>
              </a:extLst>
            </p:cNvPr>
            <p:cNvSpPr txBox="1"/>
            <p:nvPr/>
          </p:nvSpPr>
          <p:spPr>
            <a:xfrm>
              <a:off x="276970" y="2345616"/>
              <a:ext cx="3917659" cy="746175"/>
            </a:xfrm>
            <a:prstGeom prst="rect">
              <a:avLst/>
            </a:prstGeom>
            <a:noFill/>
          </p:spPr>
          <p:txBody>
            <a:bodyPr wrap="square">
              <a:spAutoFit/>
            </a:bodyPr>
            <a:lstStyle/>
            <a:p>
              <a:r>
                <a:rPr lang="en-US" sz="1200" dirty="0">
                  <a:solidFill>
                    <a:schemeClr val="tx1">
                      <a:lumMod val="75000"/>
                      <a:lumOff val="25000"/>
                    </a:schemeClr>
                  </a:solidFill>
                  <a:latin typeface="+mj-lt"/>
                </a:rPr>
                <a:t>While the relationship between water contamination and cholera incidence is not as strong as suggested in the question, it's still an important factor to consider. Here's an interpretation of the results:</a:t>
              </a:r>
            </a:p>
          </p:txBody>
        </p:sp>
        <p:sp>
          <p:nvSpPr>
            <p:cNvPr id="2" name="TextBox 1">
              <a:extLst>
                <a:ext uri="{FF2B5EF4-FFF2-40B4-BE49-F238E27FC236}">
                  <a16:creationId xmlns:a16="http://schemas.microsoft.com/office/drawing/2014/main" id="{9FECB394-5519-0F79-739F-8506A0D69311}"/>
                </a:ext>
              </a:extLst>
            </p:cNvPr>
            <p:cNvSpPr txBox="1"/>
            <p:nvPr/>
          </p:nvSpPr>
          <p:spPr>
            <a:xfrm>
              <a:off x="276970" y="3550644"/>
              <a:ext cx="3917660" cy="881843"/>
            </a:xfrm>
            <a:prstGeom prst="rect">
              <a:avLst/>
            </a:prstGeom>
            <a:noFill/>
          </p:spPr>
          <p:txBody>
            <a:bodyPr wrap="square">
              <a:spAutoFit/>
            </a:bodyPr>
            <a:lstStyle/>
            <a:p>
              <a:r>
                <a:rPr lang="en-US" sz="1200" dirty="0">
                  <a:solidFill>
                    <a:schemeClr val="tx1">
                      <a:lumMod val="75000"/>
                      <a:lumOff val="25000"/>
                    </a:schemeClr>
                  </a:solidFill>
                  <a:latin typeface="+mj-lt"/>
                </a:rPr>
                <a:t>Water contamination does appear to have a positive association with cholera cases, meaning higher contaminant levels may contribute to increased cholera risk. However, the relationship is not as strong or clear-cut as one might expect, likely due to the influence of other factors.</a:t>
              </a:r>
            </a:p>
          </p:txBody>
        </p:sp>
        <p:cxnSp>
          <p:nvCxnSpPr>
            <p:cNvPr id="29" name="Straight Connector 28">
              <a:extLst>
                <a:ext uri="{FF2B5EF4-FFF2-40B4-BE49-F238E27FC236}">
                  <a16:creationId xmlns:a16="http://schemas.microsoft.com/office/drawing/2014/main" id="{581C5019-AE85-00D3-3430-7BC9DA124060}"/>
                </a:ext>
              </a:extLst>
            </p:cNvPr>
            <p:cNvCxnSpPr>
              <a:cxnSpLocks/>
            </p:cNvCxnSpPr>
            <p:nvPr/>
          </p:nvCxnSpPr>
          <p:spPr>
            <a:xfrm>
              <a:off x="0" y="3429000"/>
              <a:ext cx="4515439"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230054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B77EA-2D23-116C-77BC-D110A6DC4024}"/>
            </a:ext>
          </a:extLst>
        </p:cNvPr>
        <p:cNvGrpSpPr/>
        <p:nvPr/>
      </p:nvGrpSpPr>
      <p:grpSpPr>
        <a:xfrm>
          <a:off x="0" y="0"/>
          <a:ext cx="0" cy="0"/>
          <a:chOff x="0" y="0"/>
          <a:chExt cx="0" cy="0"/>
        </a:xfrm>
      </p:grpSpPr>
      <p:sp>
        <p:nvSpPr>
          <p:cNvPr id="2" name="Rectangle: Top Corners Rounded 1">
            <a:extLst>
              <a:ext uri="{FF2B5EF4-FFF2-40B4-BE49-F238E27FC236}">
                <a16:creationId xmlns:a16="http://schemas.microsoft.com/office/drawing/2014/main" id="{535FD077-9B3F-7F34-DA2F-6DE69E7649E0}"/>
              </a:ext>
            </a:extLst>
          </p:cNvPr>
          <p:cNvSpPr/>
          <p:nvPr/>
        </p:nvSpPr>
        <p:spPr>
          <a:xfrm rot="5400000">
            <a:off x="-186177" y="921470"/>
            <a:ext cx="5387418" cy="5015062"/>
          </a:xfrm>
          <a:prstGeom prst="round2SameRect">
            <a:avLst>
              <a:gd name="adj1" fmla="val 10840"/>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5DC3FB16-A8B2-3C39-1EB6-284E0F6AA773}"/>
              </a:ext>
            </a:extLst>
          </p:cNvPr>
          <p:cNvGrpSpPr/>
          <p:nvPr/>
        </p:nvGrpSpPr>
        <p:grpSpPr>
          <a:xfrm>
            <a:off x="10543593" y="119322"/>
            <a:ext cx="1511248" cy="780874"/>
            <a:chOff x="9204960" y="4970859"/>
            <a:chExt cx="2386965" cy="1209675"/>
          </a:xfrm>
        </p:grpSpPr>
        <p:sp>
          <p:nvSpPr>
            <p:cNvPr id="94" name="Rectangle: Rounded Corners 93">
              <a:extLst>
                <a:ext uri="{FF2B5EF4-FFF2-40B4-BE49-F238E27FC236}">
                  <a16:creationId xmlns:a16="http://schemas.microsoft.com/office/drawing/2014/main" id="{BDAAC7CB-9C3C-80CA-3556-4159DE7C44E8}"/>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227E074B-C381-892A-CCF6-56E379402BD3}"/>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991BA779-6FA4-B9C0-584A-812AEA2DCE6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7FBE4C3F-D166-7F56-9A2D-5A6E3C992E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98A8D62B-824F-0A7C-D182-F9B70DDEB04C}"/>
                  </a:ext>
                </a:extLst>
              </p:cNvPr>
              <p:cNvPicPr>
                <a:picLocks noChangeAspect="1"/>
              </p:cNvPicPr>
              <p:nvPr/>
            </p:nvPicPr>
            <p:blipFill>
              <a:blip r:embed="rId4"/>
              <a:srcRect l="63288" t="3373" r="11254" b="78156"/>
              <a:stretch>
                <a:fillRect/>
              </a:stretch>
            </p:blipFill>
            <p:spPr>
              <a:xfrm>
                <a:off x="9381992" y="5098474"/>
                <a:ext cx="2069779" cy="321866"/>
              </a:xfrm>
              <a:prstGeom prst="roundRect">
                <a:avLst>
                  <a:gd name="adj" fmla="val 5773"/>
                </a:avLst>
              </a:prstGeom>
            </p:spPr>
          </p:pic>
        </p:grpSp>
      </p:grpSp>
      <p:sp>
        <p:nvSpPr>
          <p:cNvPr id="62" name="TextBox 61">
            <a:extLst>
              <a:ext uri="{FF2B5EF4-FFF2-40B4-BE49-F238E27FC236}">
                <a16:creationId xmlns:a16="http://schemas.microsoft.com/office/drawing/2014/main" id="{E4158C5F-6A3A-4594-79CC-347192B2AF79}"/>
              </a:ext>
            </a:extLst>
          </p:cNvPr>
          <p:cNvSpPr txBox="1"/>
          <p:nvPr/>
        </p:nvSpPr>
        <p:spPr>
          <a:xfrm>
            <a:off x="903354" y="3167390"/>
            <a:ext cx="2999344" cy="523220"/>
          </a:xfrm>
          <a:prstGeom prst="rect">
            <a:avLst/>
          </a:prstGeom>
          <a:noFill/>
        </p:spPr>
        <p:txBody>
          <a:bodyPr wrap="square">
            <a:spAutoFit/>
          </a:bodyPr>
          <a:lstStyle/>
          <a:p>
            <a:r>
              <a:rPr lang="en-US" sz="2800" dirty="0">
                <a:solidFill>
                  <a:schemeClr val="bg1"/>
                </a:solidFill>
                <a:latin typeface="Montserrat SemiBold" pitchFamily="2" charset="0"/>
              </a:rPr>
              <a:t>Conclusion</a:t>
            </a:r>
          </a:p>
        </p:txBody>
      </p:sp>
      <p:sp>
        <p:nvSpPr>
          <p:cNvPr id="3" name="Rectangle: Rounded Corners 2">
            <a:extLst>
              <a:ext uri="{FF2B5EF4-FFF2-40B4-BE49-F238E27FC236}">
                <a16:creationId xmlns:a16="http://schemas.microsoft.com/office/drawing/2014/main" id="{8E9AF067-DF26-33F7-4F95-2B118700491F}"/>
              </a:ext>
            </a:extLst>
          </p:cNvPr>
          <p:cNvSpPr/>
          <p:nvPr/>
        </p:nvSpPr>
        <p:spPr>
          <a:xfrm>
            <a:off x="4053526" y="1282046"/>
            <a:ext cx="7472857" cy="4293910"/>
          </a:xfrm>
          <a:prstGeom prst="roundRect">
            <a:avLst>
              <a:gd name="adj" fmla="val 903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5C25A67E-B7FF-0763-2010-6C1922CEF5C1}"/>
              </a:ext>
            </a:extLst>
          </p:cNvPr>
          <p:cNvGrpSpPr/>
          <p:nvPr/>
        </p:nvGrpSpPr>
        <p:grpSpPr>
          <a:xfrm>
            <a:off x="4518853" y="1756227"/>
            <a:ext cx="7007530" cy="3437879"/>
            <a:chOff x="4518853" y="1971087"/>
            <a:chExt cx="7007530" cy="3437879"/>
          </a:xfrm>
        </p:grpSpPr>
        <p:sp>
          <p:nvSpPr>
            <p:cNvPr id="7" name="TextBox 6">
              <a:extLst>
                <a:ext uri="{FF2B5EF4-FFF2-40B4-BE49-F238E27FC236}">
                  <a16:creationId xmlns:a16="http://schemas.microsoft.com/office/drawing/2014/main" id="{8D51FDD6-544D-200B-852E-BE6970477363}"/>
                </a:ext>
              </a:extLst>
            </p:cNvPr>
            <p:cNvSpPr txBox="1"/>
            <p:nvPr/>
          </p:nvSpPr>
          <p:spPr>
            <a:xfrm>
              <a:off x="4518853" y="1971087"/>
              <a:ext cx="6542202" cy="461665"/>
            </a:xfrm>
            <a:prstGeom prst="rect">
              <a:avLst/>
            </a:prstGeom>
            <a:noFill/>
          </p:spPr>
          <p:txBody>
            <a:bodyPr wrap="square">
              <a:spAutoFit/>
            </a:bodyPr>
            <a:lstStyle/>
            <a:p>
              <a:pPr>
                <a:spcBef>
                  <a:spcPts val="300"/>
                </a:spcBef>
                <a:buClr>
                  <a:schemeClr val="accent1"/>
                </a:buClr>
              </a:pPr>
              <a:r>
                <a:rPr lang="en-US" sz="1200" dirty="0">
                  <a:solidFill>
                    <a:schemeClr val="bg2">
                      <a:lumMod val="75000"/>
                      <a:lumOff val="25000"/>
                    </a:schemeClr>
                  </a:solidFill>
                  <a:latin typeface="+mj-lt"/>
                </a:rPr>
                <a:t>This framework offers an approach to epidemiological analysis by uniting the strengths of machine learning, statistical inference, and LLM-driven interpretation. </a:t>
              </a:r>
            </a:p>
          </p:txBody>
        </p:sp>
        <p:cxnSp>
          <p:nvCxnSpPr>
            <p:cNvPr id="8" name="Straight Connector 7">
              <a:extLst>
                <a:ext uri="{FF2B5EF4-FFF2-40B4-BE49-F238E27FC236}">
                  <a16:creationId xmlns:a16="http://schemas.microsoft.com/office/drawing/2014/main" id="{D9DC82DF-73A2-B0BA-017D-2AE72028A433}"/>
                </a:ext>
              </a:extLst>
            </p:cNvPr>
            <p:cNvCxnSpPr>
              <a:cxnSpLocks/>
            </p:cNvCxnSpPr>
            <p:nvPr/>
          </p:nvCxnSpPr>
          <p:spPr>
            <a:xfrm>
              <a:off x="4518853" y="2585104"/>
              <a:ext cx="700753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BD18EED3-3DE0-F8A4-1B81-8B46B8A00046}"/>
                </a:ext>
              </a:extLst>
            </p:cNvPr>
            <p:cNvSpPr txBox="1"/>
            <p:nvPr/>
          </p:nvSpPr>
          <p:spPr>
            <a:xfrm>
              <a:off x="4518853" y="2799011"/>
              <a:ext cx="6542202" cy="646331"/>
            </a:xfrm>
            <a:prstGeom prst="rect">
              <a:avLst/>
            </a:prstGeom>
            <a:noFill/>
          </p:spPr>
          <p:txBody>
            <a:bodyPr wrap="square">
              <a:spAutoFit/>
            </a:bodyPr>
            <a:lstStyle/>
            <a:p>
              <a:pPr>
                <a:spcBef>
                  <a:spcPts val="300"/>
                </a:spcBef>
                <a:buClr>
                  <a:schemeClr val="accent1"/>
                </a:buClr>
              </a:pPr>
              <a:r>
                <a:rPr lang="en-US" sz="1200" dirty="0">
                  <a:solidFill>
                    <a:schemeClr val="bg2">
                      <a:lumMod val="75000"/>
                      <a:lumOff val="25000"/>
                    </a:schemeClr>
                  </a:solidFill>
                  <a:latin typeface="+mj-lt"/>
                </a:rPr>
                <a:t>By blending ML’s pattern-recognition abilities with the explanatory </a:t>
              </a:r>
              <a:r>
                <a:rPr lang="en-US" sz="1200" dirty="0" err="1">
                  <a:solidFill>
                    <a:schemeClr val="bg2">
                      <a:lumMod val="75000"/>
                      <a:lumOff val="25000"/>
                    </a:schemeClr>
                  </a:solidFill>
                  <a:latin typeface="+mj-lt"/>
                </a:rPr>
                <a:t>rigour</a:t>
              </a:r>
              <a:r>
                <a:rPr lang="en-US" sz="1200" dirty="0">
                  <a:solidFill>
                    <a:schemeClr val="bg2">
                      <a:lumMod val="75000"/>
                      <a:lumOff val="25000"/>
                    </a:schemeClr>
                  </a:solidFill>
                  <a:latin typeface="+mj-lt"/>
                </a:rPr>
                <a:t> of traditional statistical methods and the natural-language reasoning capabilities of LLMs, it delivers insights that are both analytically robust and highly accessible. </a:t>
              </a:r>
            </a:p>
          </p:txBody>
        </p:sp>
        <p:cxnSp>
          <p:nvCxnSpPr>
            <p:cNvPr id="14" name="Straight Connector 13">
              <a:extLst>
                <a:ext uri="{FF2B5EF4-FFF2-40B4-BE49-F238E27FC236}">
                  <a16:creationId xmlns:a16="http://schemas.microsoft.com/office/drawing/2014/main" id="{5738E7B0-BA40-340F-240C-7A6EF06112D5}"/>
                </a:ext>
              </a:extLst>
            </p:cNvPr>
            <p:cNvCxnSpPr>
              <a:cxnSpLocks/>
            </p:cNvCxnSpPr>
            <p:nvPr/>
          </p:nvCxnSpPr>
          <p:spPr>
            <a:xfrm>
              <a:off x="4518853" y="3566916"/>
              <a:ext cx="700753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31DF828E-2F6C-BF44-8CAF-38C45F526B40}"/>
                </a:ext>
              </a:extLst>
            </p:cNvPr>
            <p:cNvSpPr txBox="1"/>
            <p:nvPr/>
          </p:nvSpPr>
          <p:spPr>
            <a:xfrm>
              <a:off x="4518853" y="3780823"/>
              <a:ext cx="6542202" cy="830997"/>
            </a:xfrm>
            <a:prstGeom prst="rect">
              <a:avLst/>
            </a:prstGeom>
            <a:noFill/>
          </p:spPr>
          <p:txBody>
            <a:bodyPr wrap="square">
              <a:spAutoFit/>
            </a:bodyPr>
            <a:lstStyle/>
            <a:p>
              <a:pPr>
                <a:spcBef>
                  <a:spcPts val="300"/>
                </a:spcBef>
                <a:buClr>
                  <a:schemeClr val="accent1"/>
                </a:buClr>
              </a:pPr>
              <a:r>
                <a:rPr lang="en-US" sz="1200" dirty="0">
                  <a:solidFill>
                    <a:schemeClr val="bg2">
                      <a:lumMod val="75000"/>
                      <a:lumOff val="25000"/>
                    </a:schemeClr>
                  </a:solidFill>
                  <a:latin typeface="+mj-lt"/>
                </a:rPr>
                <a:t>Its modular design ensures that complex analyses can be conducted transparently, enabling diverse stakeholders, such as policymakers and public health practitioners, to explore, question, and understand epidemiological patterns with ease. </a:t>
              </a:r>
            </a:p>
          </p:txBody>
        </p:sp>
        <p:cxnSp>
          <p:nvCxnSpPr>
            <p:cNvPr id="16" name="Straight Connector 15">
              <a:extLst>
                <a:ext uri="{FF2B5EF4-FFF2-40B4-BE49-F238E27FC236}">
                  <a16:creationId xmlns:a16="http://schemas.microsoft.com/office/drawing/2014/main" id="{F88D3FFD-7F70-3C69-CB8C-5C8E28E9F718}"/>
                </a:ext>
              </a:extLst>
            </p:cNvPr>
            <p:cNvCxnSpPr>
              <a:cxnSpLocks/>
            </p:cNvCxnSpPr>
            <p:nvPr/>
          </p:nvCxnSpPr>
          <p:spPr>
            <a:xfrm>
              <a:off x="4518853" y="4548728"/>
              <a:ext cx="7007530"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BF52E6C-D3FB-1A24-2FCE-CDCA809E73E1}"/>
                </a:ext>
              </a:extLst>
            </p:cNvPr>
            <p:cNvSpPr txBox="1"/>
            <p:nvPr/>
          </p:nvSpPr>
          <p:spPr>
            <a:xfrm>
              <a:off x="4518853" y="4762635"/>
              <a:ext cx="6542202" cy="646331"/>
            </a:xfrm>
            <a:prstGeom prst="rect">
              <a:avLst/>
            </a:prstGeom>
            <a:noFill/>
          </p:spPr>
          <p:txBody>
            <a:bodyPr wrap="square">
              <a:spAutoFit/>
            </a:bodyPr>
            <a:lstStyle/>
            <a:p>
              <a:pPr>
                <a:spcBef>
                  <a:spcPts val="300"/>
                </a:spcBef>
                <a:buClr>
                  <a:schemeClr val="accent1"/>
                </a:buClr>
              </a:pPr>
              <a:r>
                <a:rPr lang="en-US" sz="1200" dirty="0">
                  <a:solidFill>
                    <a:schemeClr val="bg2">
                      <a:lumMod val="75000"/>
                      <a:lumOff val="25000"/>
                    </a:schemeClr>
                  </a:solidFill>
                  <a:latin typeface="+mj-lt"/>
                </a:rPr>
                <a:t>With future improvement, this integrated approach enhances decision-making by making advanced analytical tools interpretable, trustworthy, and usable in real-world public health contexts, especially in settings with limited resources.</a:t>
              </a:r>
            </a:p>
          </p:txBody>
        </p:sp>
      </p:grpSp>
    </p:spTree>
    <p:extLst>
      <p:ext uri="{BB962C8B-B14F-4D97-AF65-F5344CB8AC3E}">
        <p14:creationId xmlns:p14="http://schemas.microsoft.com/office/powerpoint/2010/main" val="2863237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611DC5-6EA1-C3BA-DE73-D34349F8839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0B19D8F-0066-B7C8-CA8F-42E5005808C4}"/>
              </a:ext>
            </a:extLst>
          </p:cNvPr>
          <p:cNvPicPr>
            <a:picLocks noChangeAspect="1"/>
          </p:cNvPicPr>
          <p:nvPr/>
        </p:nvPicPr>
        <p:blipFill>
          <a:blip r:embed="rId2"/>
          <a:stretch>
            <a:fillRect/>
          </a:stretch>
        </p:blipFill>
        <p:spPr>
          <a:xfrm>
            <a:off x="600075" y="732625"/>
            <a:ext cx="10991850" cy="2355876"/>
          </a:xfrm>
          <a:prstGeom prst="roundRect">
            <a:avLst>
              <a:gd name="adj" fmla="val 5773"/>
            </a:avLst>
          </a:prstGeom>
        </p:spPr>
      </p:pic>
      <p:sp>
        <p:nvSpPr>
          <p:cNvPr id="8" name="TextBox 7">
            <a:extLst>
              <a:ext uri="{FF2B5EF4-FFF2-40B4-BE49-F238E27FC236}">
                <a16:creationId xmlns:a16="http://schemas.microsoft.com/office/drawing/2014/main" id="{B6748D7C-6491-9520-51D6-2453CC65B3EE}"/>
              </a:ext>
            </a:extLst>
          </p:cNvPr>
          <p:cNvSpPr txBox="1"/>
          <p:nvPr/>
        </p:nvSpPr>
        <p:spPr>
          <a:xfrm>
            <a:off x="740229" y="3585768"/>
            <a:ext cx="6433569" cy="1107996"/>
          </a:xfrm>
          <a:prstGeom prst="rect">
            <a:avLst/>
          </a:prstGeom>
          <a:noFill/>
        </p:spPr>
        <p:txBody>
          <a:bodyPr wrap="square">
            <a:spAutoFit/>
          </a:bodyPr>
          <a:lstStyle/>
          <a:p>
            <a:r>
              <a:rPr lang="en-US" sz="6600" dirty="0">
                <a:solidFill>
                  <a:schemeClr val="accent1"/>
                </a:solidFill>
                <a:latin typeface="Montserrat SemiBold" pitchFamily="2" charset="0"/>
              </a:rPr>
              <a:t>Thank You</a:t>
            </a:r>
          </a:p>
        </p:txBody>
      </p:sp>
      <p:grpSp>
        <p:nvGrpSpPr>
          <p:cNvPr id="12" name="Group 11">
            <a:extLst>
              <a:ext uri="{FF2B5EF4-FFF2-40B4-BE49-F238E27FC236}">
                <a16:creationId xmlns:a16="http://schemas.microsoft.com/office/drawing/2014/main" id="{BF10C7F4-076A-06E6-0A3F-6A8E01CBD33B}"/>
              </a:ext>
            </a:extLst>
          </p:cNvPr>
          <p:cNvGrpSpPr/>
          <p:nvPr/>
        </p:nvGrpSpPr>
        <p:grpSpPr>
          <a:xfrm>
            <a:off x="876300" y="5206365"/>
            <a:ext cx="3269343" cy="738664"/>
            <a:chOff x="876300" y="4892040"/>
            <a:chExt cx="3269343" cy="738664"/>
          </a:xfrm>
        </p:grpSpPr>
        <p:sp>
          <p:nvSpPr>
            <p:cNvPr id="9" name="TextBox 8">
              <a:extLst>
                <a:ext uri="{FF2B5EF4-FFF2-40B4-BE49-F238E27FC236}">
                  <a16:creationId xmlns:a16="http://schemas.microsoft.com/office/drawing/2014/main" id="{96C061C6-15DB-2C76-5C9C-6A7CD143D6B4}"/>
                </a:ext>
              </a:extLst>
            </p:cNvPr>
            <p:cNvSpPr txBox="1"/>
            <p:nvPr/>
          </p:nvSpPr>
          <p:spPr>
            <a:xfrm>
              <a:off x="1083129" y="4892040"/>
              <a:ext cx="3062514" cy="738664"/>
            </a:xfrm>
            <a:prstGeom prst="rect">
              <a:avLst/>
            </a:prstGeom>
            <a:noFill/>
          </p:spPr>
          <p:txBody>
            <a:bodyPr wrap="square">
              <a:spAutoFit/>
            </a:bodyPr>
            <a:lstStyle/>
            <a:p>
              <a:pPr>
                <a:spcBef>
                  <a:spcPts val="1200"/>
                </a:spcBef>
              </a:pPr>
              <a:r>
                <a:rPr lang="en-US" sz="1600" dirty="0">
                  <a:solidFill>
                    <a:schemeClr val="accent2"/>
                  </a:solidFill>
                  <a:latin typeface="+mj-lt"/>
                </a:rPr>
                <a:t>Paul Jideani</a:t>
              </a:r>
            </a:p>
            <a:p>
              <a:pPr>
                <a:spcBef>
                  <a:spcPts val="1200"/>
                </a:spcBef>
              </a:pPr>
              <a:r>
                <a:rPr lang="en-US" sz="1600" dirty="0">
                  <a:solidFill>
                    <a:schemeClr val="accent2"/>
                  </a:solidFill>
                  <a:latin typeface="+mj-lt"/>
                </a:rPr>
                <a:t>Prof </a:t>
              </a:r>
              <a:r>
                <a:rPr lang="en-US" sz="1600" dirty="0" err="1">
                  <a:solidFill>
                    <a:schemeClr val="accent2"/>
                  </a:solidFill>
                  <a:latin typeface="+mj-lt"/>
                </a:rPr>
                <a:t>Aurona</a:t>
              </a:r>
              <a:r>
                <a:rPr lang="en-US" sz="1600" dirty="0">
                  <a:solidFill>
                    <a:schemeClr val="accent2"/>
                  </a:solidFill>
                  <a:latin typeface="+mj-lt"/>
                </a:rPr>
                <a:t> Gerber</a:t>
              </a:r>
            </a:p>
          </p:txBody>
        </p:sp>
        <p:cxnSp>
          <p:nvCxnSpPr>
            <p:cNvPr id="11" name="Straight Connector 10">
              <a:extLst>
                <a:ext uri="{FF2B5EF4-FFF2-40B4-BE49-F238E27FC236}">
                  <a16:creationId xmlns:a16="http://schemas.microsoft.com/office/drawing/2014/main" id="{FFB1A404-8312-1FD7-6798-AB68F4E26C6C}"/>
                </a:ext>
              </a:extLst>
            </p:cNvPr>
            <p:cNvCxnSpPr>
              <a:cxnSpLocks/>
            </p:cNvCxnSpPr>
            <p:nvPr/>
          </p:nvCxnSpPr>
          <p:spPr>
            <a:xfrm>
              <a:off x="876300" y="4907375"/>
              <a:ext cx="0" cy="707995"/>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8BA595A-4E1B-2847-7D8E-34A54E22B835}"/>
              </a:ext>
            </a:extLst>
          </p:cNvPr>
          <p:cNvGrpSpPr/>
          <p:nvPr/>
        </p:nvGrpSpPr>
        <p:grpSpPr>
          <a:xfrm>
            <a:off x="7786540" y="4252027"/>
            <a:ext cx="3805386" cy="1928508"/>
            <a:chOff x="9204960" y="4970859"/>
            <a:chExt cx="2386965" cy="1209675"/>
          </a:xfrm>
        </p:grpSpPr>
        <p:sp>
          <p:nvSpPr>
            <p:cNvPr id="13" name="Rectangle: Rounded Corners 12">
              <a:extLst>
                <a:ext uri="{FF2B5EF4-FFF2-40B4-BE49-F238E27FC236}">
                  <a16:creationId xmlns:a16="http://schemas.microsoft.com/office/drawing/2014/main" id="{BEB26FC5-2E65-B1F0-AB56-A978C50D8B88}"/>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640F6611-DF66-FA85-C0D4-91398FA63EBE}"/>
                </a:ext>
              </a:extLst>
            </p:cNvPr>
            <p:cNvGrpSpPr/>
            <p:nvPr/>
          </p:nvGrpSpPr>
          <p:grpSpPr>
            <a:xfrm>
              <a:off x="9363553" y="5092456"/>
              <a:ext cx="2069779" cy="966481"/>
              <a:chOff x="9381992" y="5098474"/>
              <a:chExt cx="2069779" cy="966481"/>
            </a:xfrm>
          </p:grpSpPr>
          <p:pic>
            <p:nvPicPr>
              <p:cNvPr id="14" name="Picture 4" descr="Home | UWC">
                <a:extLst>
                  <a:ext uri="{FF2B5EF4-FFF2-40B4-BE49-F238E27FC236}">
                    <a16:creationId xmlns:a16="http://schemas.microsoft.com/office/drawing/2014/main" id="{12542863-A124-4291-E0E9-72CB822B4C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6" descr="Stellenbosch University (SU)">
                <a:extLst>
                  <a:ext uri="{FF2B5EF4-FFF2-40B4-BE49-F238E27FC236}">
                    <a16:creationId xmlns:a16="http://schemas.microsoft.com/office/drawing/2014/main" id="{DEA977AF-96BD-AC82-6FAD-3E0335118C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DAB7DE02-72F0-2010-6116-453B648EB847}"/>
                  </a:ext>
                </a:extLst>
              </p:cNvPr>
              <p:cNvPicPr>
                <a:picLocks noChangeAspect="1"/>
              </p:cNvPicPr>
              <p:nvPr/>
            </p:nvPicPr>
            <p:blipFill>
              <a:blip r:embed="rId2"/>
              <a:srcRect l="63288" t="3373" r="11254" b="78156"/>
              <a:stretch>
                <a:fillRect/>
              </a:stretch>
            </p:blipFill>
            <p:spPr>
              <a:xfrm>
                <a:off x="9381992" y="5098474"/>
                <a:ext cx="2069779" cy="321866"/>
              </a:xfrm>
              <a:prstGeom prst="roundRect">
                <a:avLst>
                  <a:gd name="adj" fmla="val 5773"/>
                </a:avLst>
              </a:prstGeom>
            </p:spPr>
          </p:pic>
        </p:grpSp>
      </p:grpSp>
    </p:spTree>
    <p:extLst>
      <p:ext uri="{BB962C8B-B14F-4D97-AF65-F5344CB8AC3E}">
        <p14:creationId xmlns:p14="http://schemas.microsoft.com/office/powerpoint/2010/main" val="6058980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FD4A7F-3F10-E800-8D94-21EEE7ED8F43}"/>
            </a:ext>
          </a:extLst>
        </p:cNvPr>
        <p:cNvGrpSpPr/>
        <p:nvPr/>
      </p:nvGrpSpPr>
      <p:grpSpPr>
        <a:xfrm>
          <a:off x="0" y="0"/>
          <a:ext cx="0" cy="0"/>
          <a:chOff x="0" y="0"/>
          <a:chExt cx="0" cy="0"/>
        </a:xfrm>
      </p:grpSpPr>
      <p:pic>
        <p:nvPicPr>
          <p:cNvPr id="19" name="Picture Placeholder 18">
            <a:extLst>
              <a:ext uri="{FF2B5EF4-FFF2-40B4-BE49-F238E27FC236}">
                <a16:creationId xmlns:a16="http://schemas.microsoft.com/office/drawing/2014/main" id="{390A9F75-7F23-3195-468D-CBE7C111E3AC}"/>
              </a:ext>
            </a:extLst>
          </p:cNvPr>
          <p:cNvPicPr>
            <a:picLocks noGrp="1" noChangeAspect="1"/>
          </p:cNvPicPr>
          <p:nvPr>
            <p:ph type="pic" sz="quarter" idx="10"/>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5847" r="5847"/>
          <a:stretch>
            <a:fillRect/>
          </a:stretch>
        </p:blipFill>
        <p:spPr/>
      </p:pic>
      <p:sp>
        <p:nvSpPr>
          <p:cNvPr id="12" name="Rectangle: Top Corners Rounded 11">
            <a:extLst>
              <a:ext uri="{FF2B5EF4-FFF2-40B4-BE49-F238E27FC236}">
                <a16:creationId xmlns:a16="http://schemas.microsoft.com/office/drawing/2014/main" id="{C1BABCD9-F44B-0695-4CA2-4DAFC4E1EE1F}"/>
              </a:ext>
            </a:extLst>
          </p:cNvPr>
          <p:cNvSpPr/>
          <p:nvPr/>
        </p:nvSpPr>
        <p:spPr>
          <a:xfrm rot="16200000">
            <a:off x="7740015" y="691511"/>
            <a:ext cx="3428996" cy="5474974"/>
          </a:xfrm>
          <a:prstGeom prst="round2SameRect">
            <a:avLst>
              <a:gd name="adj1" fmla="val 5808"/>
              <a:gd name="adj2" fmla="val 0"/>
            </a:avLst>
          </a:prstGeom>
          <a:solidFill>
            <a:schemeClr val="accent1">
              <a:alpha val="8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2FB07C53-FE1C-0A67-9141-4E9F45C6DD94}"/>
              </a:ext>
            </a:extLst>
          </p:cNvPr>
          <p:cNvGrpSpPr/>
          <p:nvPr/>
        </p:nvGrpSpPr>
        <p:grpSpPr>
          <a:xfrm>
            <a:off x="10655559" y="119322"/>
            <a:ext cx="1399281" cy="670571"/>
            <a:chOff x="9204960" y="4970859"/>
            <a:chExt cx="2386965" cy="1209675"/>
          </a:xfrm>
        </p:grpSpPr>
        <p:sp>
          <p:nvSpPr>
            <p:cNvPr id="94" name="Rectangle: Rounded Corners 93">
              <a:extLst>
                <a:ext uri="{FF2B5EF4-FFF2-40B4-BE49-F238E27FC236}">
                  <a16:creationId xmlns:a16="http://schemas.microsoft.com/office/drawing/2014/main" id="{0F9BCFE6-435E-8B0B-0218-039D58E7110C}"/>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8A169638-F33D-AF8D-CD62-ABD87B4ED7B5}"/>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36A66225-95B6-B33C-8AE0-2A654FD995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915AAF13-8454-2C9B-DAC2-7C8B81E3A4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4F3588AF-1760-3929-5C10-9C9E00065C9A}"/>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8DE27131-4990-B0F5-736C-8E32B71D93A9}"/>
              </a:ext>
            </a:extLst>
          </p:cNvPr>
          <p:cNvSpPr txBox="1"/>
          <p:nvPr/>
        </p:nvSpPr>
        <p:spPr>
          <a:xfrm>
            <a:off x="622300" y="1473056"/>
            <a:ext cx="4086225" cy="523220"/>
          </a:xfrm>
          <a:prstGeom prst="rect">
            <a:avLst/>
          </a:prstGeom>
          <a:noFill/>
        </p:spPr>
        <p:txBody>
          <a:bodyPr wrap="square">
            <a:spAutoFit/>
          </a:bodyPr>
          <a:lstStyle/>
          <a:p>
            <a:r>
              <a:rPr lang="en-US" sz="2800" dirty="0">
                <a:solidFill>
                  <a:schemeClr val="accent1"/>
                </a:solidFill>
                <a:latin typeface="Montserrat SemiBold" pitchFamily="2" charset="0"/>
              </a:rPr>
              <a:t>The Big Picture</a:t>
            </a:r>
          </a:p>
        </p:txBody>
      </p:sp>
      <p:sp>
        <p:nvSpPr>
          <p:cNvPr id="23" name="TextBox 22">
            <a:extLst>
              <a:ext uri="{FF2B5EF4-FFF2-40B4-BE49-F238E27FC236}">
                <a16:creationId xmlns:a16="http://schemas.microsoft.com/office/drawing/2014/main" id="{F8C5736D-0F4B-B5E0-8EB9-3A2D2FDD46F1}"/>
              </a:ext>
            </a:extLst>
          </p:cNvPr>
          <p:cNvSpPr txBox="1"/>
          <p:nvPr/>
        </p:nvSpPr>
        <p:spPr>
          <a:xfrm>
            <a:off x="622299" y="2140562"/>
            <a:ext cx="4086225" cy="1938992"/>
          </a:xfrm>
          <a:prstGeom prst="rect">
            <a:avLst/>
          </a:prstGeom>
          <a:noFill/>
        </p:spPr>
        <p:txBody>
          <a:bodyPr wrap="square">
            <a:spAutoFit/>
          </a:bodyPr>
          <a:lstStyle/>
          <a:p>
            <a:r>
              <a:rPr lang="en-US" sz="1200" dirty="0">
                <a:solidFill>
                  <a:schemeClr val="bg2">
                    <a:lumMod val="75000"/>
                    <a:lumOff val="25000"/>
                  </a:schemeClr>
                </a:solidFill>
              </a:rPr>
              <a:t>Cholera is a waterborne disease and a major public health challenge. </a:t>
            </a:r>
          </a:p>
          <a:p>
            <a:endParaRPr lang="en-US" sz="1200" dirty="0">
              <a:solidFill>
                <a:schemeClr val="bg2">
                  <a:lumMod val="75000"/>
                  <a:lumOff val="25000"/>
                </a:schemeClr>
              </a:solidFill>
            </a:endParaRPr>
          </a:p>
          <a:p>
            <a:r>
              <a:rPr lang="en-US" sz="1200" dirty="0">
                <a:solidFill>
                  <a:schemeClr val="bg2">
                    <a:lumMod val="75000"/>
                    <a:lumOff val="25000"/>
                  </a:schemeClr>
                </a:solidFill>
              </a:rPr>
              <a:t>To predict outbreaks or </a:t>
            </a:r>
            <a:r>
              <a:rPr lang="en-US" sz="1200" dirty="0" err="1">
                <a:solidFill>
                  <a:schemeClr val="bg2">
                    <a:lumMod val="75000"/>
                    <a:lumOff val="25000"/>
                  </a:schemeClr>
                </a:solidFill>
              </a:rPr>
              <a:t>analyse</a:t>
            </a:r>
            <a:r>
              <a:rPr lang="en-US" sz="1200" dirty="0">
                <a:solidFill>
                  <a:schemeClr val="bg2">
                    <a:lumMod val="75000"/>
                    <a:lumOff val="25000"/>
                  </a:schemeClr>
                </a:solidFill>
              </a:rPr>
              <a:t> cholera patterns, we ideally need reliable data such as water quality reports, water treatment records, demographic information, and epidemiological or clinical data. </a:t>
            </a:r>
          </a:p>
          <a:p>
            <a:endParaRPr lang="en-US" sz="1200" dirty="0">
              <a:solidFill>
                <a:schemeClr val="bg2">
                  <a:lumMod val="75000"/>
                  <a:lumOff val="25000"/>
                </a:schemeClr>
              </a:solidFill>
            </a:endParaRPr>
          </a:p>
          <a:p>
            <a:r>
              <a:rPr lang="en-US" sz="1200" dirty="0">
                <a:solidFill>
                  <a:schemeClr val="bg2">
                    <a:lumMod val="75000"/>
                    <a:lumOff val="25000"/>
                  </a:schemeClr>
                </a:solidFill>
              </a:rPr>
              <a:t>But in many instances, these types of data are limited or unavailable.</a:t>
            </a:r>
          </a:p>
        </p:txBody>
      </p:sp>
      <p:sp>
        <p:nvSpPr>
          <p:cNvPr id="3" name="Rectangle: Rounded Corners 2">
            <a:extLst>
              <a:ext uri="{FF2B5EF4-FFF2-40B4-BE49-F238E27FC236}">
                <a16:creationId xmlns:a16="http://schemas.microsoft.com/office/drawing/2014/main" id="{30F2A748-F75B-75AF-D666-0E4F4CA68943}"/>
              </a:ext>
            </a:extLst>
          </p:cNvPr>
          <p:cNvSpPr/>
          <p:nvPr/>
        </p:nvSpPr>
        <p:spPr>
          <a:xfrm>
            <a:off x="622300" y="4415046"/>
            <a:ext cx="5693659" cy="1125020"/>
          </a:xfrm>
          <a:prstGeom prst="roundRect">
            <a:avLst>
              <a:gd name="adj" fmla="val 12477"/>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98B786ED-2CCE-3796-CC77-3CCE14790DB6}"/>
              </a:ext>
            </a:extLst>
          </p:cNvPr>
          <p:cNvSpPr/>
          <p:nvPr/>
        </p:nvSpPr>
        <p:spPr>
          <a:xfrm>
            <a:off x="804011" y="4520973"/>
            <a:ext cx="956202" cy="815192"/>
          </a:xfrm>
          <a:prstGeom prst="roundRect">
            <a:avLst>
              <a:gd name="adj" fmla="val 12477"/>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1AE9083-7361-CF66-11A4-14EFD5CC3108}"/>
              </a:ext>
            </a:extLst>
          </p:cNvPr>
          <p:cNvGrpSpPr/>
          <p:nvPr/>
        </p:nvGrpSpPr>
        <p:grpSpPr>
          <a:xfrm>
            <a:off x="2065748" y="4706842"/>
            <a:ext cx="3839751" cy="492442"/>
            <a:chOff x="2065748" y="4461497"/>
            <a:chExt cx="3839751" cy="492442"/>
          </a:xfrm>
        </p:grpSpPr>
        <p:sp>
          <p:nvSpPr>
            <p:cNvPr id="7" name="TextBox 6">
              <a:extLst>
                <a:ext uri="{FF2B5EF4-FFF2-40B4-BE49-F238E27FC236}">
                  <a16:creationId xmlns:a16="http://schemas.microsoft.com/office/drawing/2014/main" id="{985B25A1-1EA5-4C2A-7C4D-BB37BE3C9F40}"/>
                </a:ext>
              </a:extLst>
            </p:cNvPr>
            <p:cNvSpPr txBox="1"/>
            <p:nvPr/>
          </p:nvSpPr>
          <p:spPr>
            <a:xfrm>
              <a:off x="2065749" y="4461497"/>
              <a:ext cx="3435350" cy="253916"/>
            </a:xfrm>
            <a:prstGeom prst="rect">
              <a:avLst/>
            </a:prstGeom>
            <a:noFill/>
          </p:spPr>
          <p:txBody>
            <a:bodyPr wrap="square">
              <a:spAutoFit/>
            </a:bodyPr>
            <a:lstStyle/>
            <a:p>
              <a:r>
                <a:rPr lang="en-US" sz="1050" b="1" dirty="0">
                  <a:solidFill>
                    <a:schemeClr val="bg2">
                      <a:lumMod val="75000"/>
                      <a:lumOff val="25000"/>
                    </a:schemeClr>
                  </a:solidFill>
                </a:rPr>
                <a:t>The question then becomes</a:t>
              </a:r>
            </a:p>
          </p:txBody>
        </p:sp>
        <p:sp>
          <p:nvSpPr>
            <p:cNvPr id="8" name="TextBox 7">
              <a:extLst>
                <a:ext uri="{FF2B5EF4-FFF2-40B4-BE49-F238E27FC236}">
                  <a16:creationId xmlns:a16="http://schemas.microsoft.com/office/drawing/2014/main" id="{2FE7B6C2-5BC3-01F1-3503-B8E0483E7CAB}"/>
                </a:ext>
              </a:extLst>
            </p:cNvPr>
            <p:cNvSpPr txBox="1"/>
            <p:nvPr/>
          </p:nvSpPr>
          <p:spPr>
            <a:xfrm>
              <a:off x="2065748" y="4707718"/>
              <a:ext cx="3839751" cy="246221"/>
            </a:xfrm>
            <a:prstGeom prst="rect">
              <a:avLst/>
            </a:prstGeom>
            <a:noFill/>
          </p:spPr>
          <p:txBody>
            <a:bodyPr wrap="square">
              <a:spAutoFit/>
            </a:bodyPr>
            <a:lstStyle/>
            <a:p>
              <a:r>
                <a:rPr lang="en-US" sz="1000" b="1" dirty="0">
                  <a:solidFill>
                    <a:schemeClr val="accent1"/>
                  </a:solidFill>
                  <a:latin typeface="Montserrat SemiBold" pitchFamily="2" charset="0"/>
                </a:rPr>
                <a:t>What can we do in a data-constrained environment?</a:t>
              </a:r>
            </a:p>
          </p:txBody>
        </p:sp>
      </p:grpSp>
      <p:sp>
        <p:nvSpPr>
          <p:cNvPr id="17" name="TextBox 16">
            <a:extLst>
              <a:ext uri="{FF2B5EF4-FFF2-40B4-BE49-F238E27FC236}">
                <a16:creationId xmlns:a16="http://schemas.microsoft.com/office/drawing/2014/main" id="{612812C5-FDA5-E6FF-FFD2-60ED65476873}"/>
              </a:ext>
            </a:extLst>
          </p:cNvPr>
          <p:cNvSpPr txBox="1"/>
          <p:nvPr/>
        </p:nvSpPr>
        <p:spPr>
          <a:xfrm>
            <a:off x="6955971" y="1910443"/>
            <a:ext cx="5043748" cy="3089500"/>
          </a:xfrm>
          <a:prstGeom prst="rect">
            <a:avLst/>
          </a:prstGeom>
          <a:noFill/>
        </p:spPr>
        <p:txBody>
          <a:bodyPr wrap="square">
            <a:spAutoFit/>
          </a:bodyPr>
          <a:lstStyle/>
          <a:p>
            <a:pPr>
              <a:lnSpc>
                <a:spcPct val="200000"/>
              </a:lnSpc>
            </a:pPr>
            <a:r>
              <a:rPr lang="en-US" sz="1100" b="1" dirty="0">
                <a:solidFill>
                  <a:schemeClr val="bg1"/>
                </a:solidFill>
              </a:rPr>
              <a:t>When traditional data sources are missing, we can turn to alternative forms of information. Social media posts, publicly available datasets, environmental data, mobility patterns, and other unconventional sources can help fill the gaps. </a:t>
            </a:r>
          </a:p>
          <a:p>
            <a:pPr>
              <a:lnSpc>
                <a:spcPct val="200000"/>
              </a:lnSpc>
            </a:pPr>
            <a:endParaRPr lang="en-US" sz="1100" b="1" dirty="0">
              <a:solidFill>
                <a:schemeClr val="bg1"/>
              </a:solidFill>
            </a:endParaRPr>
          </a:p>
          <a:p>
            <a:pPr>
              <a:lnSpc>
                <a:spcPct val="200000"/>
              </a:lnSpc>
            </a:pPr>
            <a:r>
              <a:rPr lang="en-US" sz="1100" b="1" dirty="0">
                <a:solidFill>
                  <a:schemeClr val="bg1"/>
                </a:solidFill>
              </a:rPr>
              <a:t>By combining these alternative data streams, we can still perform meaningful analyses and predictions of cholera. Using non-traditional, accessible data to overcome resource limitations is the core of my research.</a:t>
            </a:r>
          </a:p>
        </p:txBody>
      </p:sp>
      <p:pic>
        <p:nvPicPr>
          <p:cNvPr id="21" name="Graphic 20">
            <a:extLst>
              <a:ext uri="{FF2B5EF4-FFF2-40B4-BE49-F238E27FC236}">
                <a16:creationId xmlns:a16="http://schemas.microsoft.com/office/drawing/2014/main" id="{8A18567E-7A6E-D5AC-DD71-65A133B6AB68}"/>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8802" y="4722409"/>
            <a:ext cx="526620" cy="526620"/>
          </a:xfrm>
          <a:prstGeom prst="rect">
            <a:avLst/>
          </a:prstGeom>
        </p:spPr>
      </p:pic>
    </p:spTree>
    <p:extLst>
      <p:ext uri="{BB962C8B-B14F-4D97-AF65-F5344CB8AC3E}">
        <p14:creationId xmlns:p14="http://schemas.microsoft.com/office/powerpoint/2010/main" val="1057227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362705-CF76-E087-DAC4-D082BB354376}"/>
            </a:ext>
          </a:extLst>
        </p:cNvPr>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AC345A3F-3D08-C82F-888C-BA908DAE5270}"/>
              </a:ext>
            </a:extLst>
          </p:cNvPr>
          <p:cNvPicPr>
            <a:picLocks noGrp="1" noChangeAspect="1"/>
          </p:cNvPicPr>
          <p:nvPr>
            <p:ph type="pic" sz="quarter" idx="10"/>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rcRect t="9563" b="9563"/>
          <a:stretch>
            <a:fillRect/>
          </a:stretch>
        </p:blipFill>
        <p:spPr/>
      </p:pic>
      <p:sp>
        <p:nvSpPr>
          <p:cNvPr id="16" name="Rectangle: Rounded Corners 15">
            <a:extLst>
              <a:ext uri="{FF2B5EF4-FFF2-40B4-BE49-F238E27FC236}">
                <a16:creationId xmlns:a16="http://schemas.microsoft.com/office/drawing/2014/main" id="{27474A9F-5719-73A1-33F8-EADFC7BB8412}"/>
              </a:ext>
            </a:extLst>
          </p:cNvPr>
          <p:cNvSpPr/>
          <p:nvPr/>
        </p:nvSpPr>
        <p:spPr>
          <a:xfrm>
            <a:off x="8139112" y="3429000"/>
            <a:ext cx="3572628" cy="2387337"/>
          </a:xfrm>
          <a:prstGeom prst="roundRect">
            <a:avLst>
              <a:gd name="adj" fmla="val 7738"/>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147F022C-FF62-552D-05B5-B0D3B6670175}"/>
              </a:ext>
            </a:extLst>
          </p:cNvPr>
          <p:cNvGrpSpPr/>
          <p:nvPr/>
        </p:nvGrpSpPr>
        <p:grpSpPr>
          <a:xfrm>
            <a:off x="10317077" y="119322"/>
            <a:ext cx="1737764" cy="922341"/>
            <a:chOff x="9204960" y="4970859"/>
            <a:chExt cx="2386965" cy="1209675"/>
          </a:xfrm>
        </p:grpSpPr>
        <p:sp>
          <p:nvSpPr>
            <p:cNvPr id="94" name="Rectangle: Rounded Corners 93">
              <a:extLst>
                <a:ext uri="{FF2B5EF4-FFF2-40B4-BE49-F238E27FC236}">
                  <a16:creationId xmlns:a16="http://schemas.microsoft.com/office/drawing/2014/main" id="{E886BDE3-DC90-D816-7187-52D131C8AD00}"/>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22C8C588-DB1A-69B9-D0F0-BDA03FC3951F}"/>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F7611958-7A57-6A21-713A-85FB79B7CE5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D0002AF5-49A0-D147-C3DF-FA55104556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727A6541-5FF2-7123-6196-3B5B9A30C645}"/>
                  </a:ext>
                </a:extLst>
              </p:cNvPr>
              <p:cNvPicPr>
                <a:picLocks noChangeAspect="1"/>
              </p:cNvPicPr>
              <p:nvPr/>
            </p:nvPicPr>
            <p:blipFill>
              <a:blip r:embed="rId6"/>
              <a:srcRect l="63288" t="3373" r="11254" b="78156"/>
              <a:stretch>
                <a:fillRect/>
              </a:stretch>
            </p:blipFill>
            <p:spPr>
              <a:xfrm>
                <a:off x="9381992" y="5098474"/>
                <a:ext cx="2069779" cy="321866"/>
              </a:xfrm>
              <a:prstGeom prst="roundRect">
                <a:avLst>
                  <a:gd name="adj" fmla="val 5773"/>
                </a:avLst>
              </a:prstGeom>
            </p:spPr>
          </p:pic>
        </p:grpSp>
      </p:grpSp>
      <p:grpSp>
        <p:nvGrpSpPr>
          <p:cNvPr id="14" name="Group 13">
            <a:extLst>
              <a:ext uri="{FF2B5EF4-FFF2-40B4-BE49-F238E27FC236}">
                <a16:creationId xmlns:a16="http://schemas.microsoft.com/office/drawing/2014/main" id="{45F179D5-E5D8-6BFE-01D0-DD2AA299632C}"/>
              </a:ext>
            </a:extLst>
          </p:cNvPr>
          <p:cNvGrpSpPr/>
          <p:nvPr/>
        </p:nvGrpSpPr>
        <p:grpSpPr>
          <a:xfrm>
            <a:off x="5717253" y="777460"/>
            <a:ext cx="5760417" cy="2172338"/>
            <a:chOff x="4052886" y="1133691"/>
            <a:chExt cx="5760417" cy="2172338"/>
          </a:xfrm>
        </p:grpSpPr>
        <p:sp>
          <p:nvSpPr>
            <p:cNvPr id="6" name="TextBox 5">
              <a:extLst>
                <a:ext uri="{FF2B5EF4-FFF2-40B4-BE49-F238E27FC236}">
                  <a16:creationId xmlns:a16="http://schemas.microsoft.com/office/drawing/2014/main" id="{C4EC61EF-1A28-012D-FF34-5858DDBFD796}"/>
                </a:ext>
              </a:extLst>
            </p:cNvPr>
            <p:cNvSpPr txBox="1"/>
            <p:nvPr/>
          </p:nvSpPr>
          <p:spPr>
            <a:xfrm>
              <a:off x="4052887" y="1133691"/>
              <a:ext cx="4086225" cy="523220"/>
            </a:xfrm>
            <a:prstGeom prst="rect">
              <a:avLst/>
            </a:prstGeom>
            <a:noFill/>
          </p:spPr>
          <p:txBody>
            <a:bodyPr wrap="square">
              <a:spAutoFit/>
            </a:bodyPr>
            <a:lstStyle/>
            <a:p>
              <a:r>
                <a:rPr lang="en-US" sz="2800" dirty="0">
                  <a:solidFill>
                    <a:schemeClr val="accent1"/>
                  </a:solidFill>
                  <a:latin typeface="Montserrat SemiBold" pitchFamily="2" charset="0"/>
                </a:rPr>
                <a:t>Introduction</a:t>
              </a:r>
            </a:p>
          </p:txBody>
        </p:sp>
        <p:sp>
          <p:nvSpPr>
            <p:cNvPr id="23" name="TextBox 22">
              <a:extLst>
                <a:ext uri="{FF2B5EF4-FFF2-40B4-BE49-F238E27FC236}">
                  <a16:creationId xmlns:a16="http://schemas.microsoft.com/office/drawing/2014/main" id="{3CBD66C9-9DBB-2D0D-27CC-4A39ED02A08B}"/>
                </a:ext>
              </a:extLst>
            </p:cNvPr>
            <p:cNvSpPr txBox="1"/>
            <p:nvPr/>
          </p:nvSpPr>
          <p:spPr>
            <a:xfrm>
              <a:off x="4052886" y="1736369"/>
              <a:ext cx="5760417" cy="1569660"/>
            </a:xfrm>
            <a:prstGeom prst="rect">
              <a:avLst/>
            </a:prstGeom>
            <a:noFill/>
          </p:spPr>
          <p:txBody>
            <a:bodyPr wrap="square">
              <a:spAutoFit/>
            </a:bodyPr>
            <a:lstStyle/>
            <a:p>
              <a:r>
                <a:rPr lang="en-US" sz="1200" dirty="0">
                  <a:solidFill>
                    <a:schemeClr val="bg2">
                      <a:lumMod val="75000"/>
                      <a:lumOff val="25000"/>
                    </a:schemeClr>
                  </a:solidFill>
                </a:rPr>
                <a:t>With the big picture in mind, this study </a:t>
              </a:r>
              <a:r>
                <a:rPr lang="en-US" sz="1200" i="1" dirty="0">
                  <a:solidFill>
                    <a:schemeClr val="bg2">
                      <a:lumMod val="75000"/>
                      <a:lumOff val="25000"/>
                    </a:schemeClr>
                  </a:solidFill>
                </a:rPr>
                <a:t>narrowly</a:t>
              </a:r>
              <a:r>
                <a:rPr lang="en-US" sz="1200" dirty="0">
                  <a:solidFill>
                    <a:schemeClr val="bg2">
                      <a:lumMod val="75000"/>
                      <a:lumOff val="25000"/>
                    </a:schemeClr>
                  </a:solidFill>
                </a:rPr>
                <a:t> </a:t>
              </a:r>
              <a:r>
                <a:rPr lang="en-GB" sz="1200" dirty="0">
                  <a:solidFill>
                    <a:schemeClr val="bg2">
                      <a:lumMod val="75000"/>
                      <a:lumOff val="25000"/>
                    </a:schemeClr>
                  </a:solidFill>
                </a:rPr>
                <a:t>examined how interpretable machine learning and large language model (LLM)–driven reasoning can collaborate to provide transparent and</a:t>
              </a:r>
              <a:r>
                <a:rPr lang="en-US" sz="1200" dirty="0">
                  <a:solidFill>
                    <a:schemeClr val="bg2">
                      <a:lumMod val="75000"/>
                      <a:lumOff val="25000"/>
                    </a:schemeClr>
                  </a:solidFill>
                </a:rPr>
                <a:t> actionable insights. </a:t>
              </a:r>
            </a:p>
            <a:p>
              <a:endParaRPr lang="en-US" sz="1200" dirty="0">
                <a:solidFill>
                  <a:schemeClr val="bg2">
                    <a:lumMod val="75000"/>
                    <a:lumOff val="25000"/>
                  </a:schemeClr>
                </a:solidFill>
              </a:endParaRPr>
            </a:p>
            <a:p>
              <a:r>
                <a:rPr lang="en-US" sz="1200" dirty="0">
                  <a:solidFill>
                    <a:schemeClr val="bg2">
                      <a:lumMod val="75000"/>
                      <a:lumOff val="25000"/>
                    </a:schemeClr>
                  </a:solidFill>
                </a:rPr>
                <a:t>Specifically, the research investigates how an LLM-powered agentic framework can integrate explainable ML models with statistical reasoning to identify key risk factors for cholera across multiple regions.</a:t>
              </a:r>
            </a:p>
          </p:txBody>
        </p:sp>
      </p:grpSp>
      <p:sp>
        <p:nvSpPr>
          <p:cNvPr id="3" name="Rectangle: Rounded Corners 2">
            <a:extLst>
              <a:ext uri="{FF2B5EF4-FFF2-40B4-BE49-F238E27FC236}">
                <a16:creationId xmlns:a16="http://schemas.microsoft.com/office/drawing/2014/main" id="{0153F82C-C1A4-AD86-55B6-4304F398A2B4}"/>
              </a:ext>
            </a:extLst>
          </p:cNvPr>
          <p:cNvSpPr/>
          <p:nvPr/>
        </p:nvSpPr>
        <p:spPr>
          <a:xfrm>
            <a:off x="4052888" y="3429000"/>
            <a:ext cx="3572628" cy="2387337"/>
          </a:xfrm>
          <a:prstGeom prst="roundRect">
            <a:avLst>
              <a:gd name="adj" fmla="val 7738"/>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25159AC-2400-105C-2814-B7F12E3E184F}"/>
              </a:ext>
            </a:extLst>
          </p:cNvPr>
          <p:cNvSpPr txBox="1"/>
          <p:nvPr/>
        </p:nvSpPr>
        <p:spPr>
          <a:xfrm>
            <a:off x="5717253" y="3107838"/>
            <a:ext cx="2865618" cy="276999"/>
          </a:xfrm>
          <a:prstGeom prst="rect">
            <a:avLst/>
          </a:prstGeom>
          <a:noFill/>
        </p:spPr>
        <p:txBody>
          <a:bodyPr wrap="square">
            <a:spAutoFit/>
          </a:bodyPr>
          <a:lstStyle/>
          <a:p>
            <a:r>
              <a:rPr lang="en-US" sz="1200" b="1" dirty="0">
                <a:solidFill>
                  <a:schemeClr val="accent1"/>
                </a:solidFill>
                <a:latin typeface="Montserrat SemiBold" pitchFamily="2" charset="0"/>
              </a:rPr>
              <a:t>This work contributes by</a:t>
            </a:r>
          </a:p>
        </p:txBody>
      </p:sp>
      <p:sp>
        <p:nvSpPr>
          <p:cNvPr id="7" name="TextBox 6">
            <a:extLst>
              <a:ext uri="{FF2B5EF4-FFF2-40B4-BE49-F238E27FC236}">
                <a16:creationId xmlns:a16="http://schemas.microsoft.com/office/drawing/2014/main" id="{EEF617F4-C0DF-C62D-E984-77BA4BC437F5}"/>
              </a:ext>
            </a:extLst>
          </p:cNvPr>
          <p:cNvSpPr txBox="1"/>
          <p:nvPr/>
        </p:nvSpPr>
        <p:spPr>
          <a:xfrm>
            <a:off x="4655435" y="4195614"/>
            <a:ext cx="2367534" cy="1446102"/>
          </a:xfrm>
          <a:prstGeom prst="rect">
            <a:avLst/>
          </a:prstGeom>
          <a:noFill/>
        </p:spPr>
        <p:txBody>
          <a:bodyPr wrap="square">
            <a:spAutoFit/>
          </a:bodyPr>
          <a:lstStyle/>
          <a:p>
            <a:pPr algn="ctr">
              <a:lnSpc>
                <a:spcPct val="150000"/>
              </a:lnSpc>
            </a:pPr>
            <a:r>
              <a:rPr lang="en-US" sz="1200" dirty="0">
                <a:solidFill>
                  <a:schemeClr val="bg2">
                    <a:lumMod val="75000"/>
                    <a:lumOff val="25000"/>
                  </a:schemeClr>
                </a:solidFill>
              </a:rPr>
              <a:t>Developing a multi-model analytical pipeline using EBM, </a:t>
            </a:r>
            <a:r>
              <a:rPr lang="en-US" sz="1200" dirty="0" err="1">
                <a:solidFill>
                  <a:schemeClr val="bg2">
                    <a:lumMod val="75000"/>
                    <a:lumOff val="25000"/>
                  </a:schemeClr>
                </a:solidFill>
              </a:rPr>
              <a:t>NGBoost</a:t>
            </a:r>
            <a:r>
              <a:rPr lang="en-US" sz="1200" dirty="0">
                <a:solidFill>
                  <a:schemeClr val="bg2">
                    <a:lumMod val="75000"/>
                    <a:lumOff val="25000"/>
                  </a:schemeClr>
                </a:solidFill>
              </a:rPr>
              <a:t>, and </a:t>
            </a:r>
            <a:r>
              <a:rPr lang="en-US" sz="1200" dirty="0" err="1">
                <a:solidFill>
                  <a:schemeClr val="bg2">
                    <a:lumMod val="75000"/>
                    <a:lumOff val="25000"/>
                  </a:schemeClr>
                </a:solidFill>
              </a:rPr>
              <a:t>TabNet</a:t>
            </a:r>
            <a:r>
              <a:rPr lang="en-US" sz="1200" dirty="0">
                <a:solidFill>
                  <a:schemeClr val="bg2">
                    <a:lumMod val="75000"/>
                    <a:lumOff val="25000"/>
                  </a:schemeClr>
                </a:solidFill>
              </a:rPr>
              <a:t> to </a:t>
            </a:r>
            <a:r>
              <a:rPr lang="en-US" sz="1200" dirty="0" err="1">
                <a:solidFill>
                  <a:schemeClr val="bg2">
                    <a:lumMod val="75000"/>
                    <a:lumOff val="25000"/>
                  </a:schemeClr>
                </a:solidFill>
              </a:rPr>
              <a:t>analyse</a:t>
            </a:r>
            <a:r>
              <a:rPr lang="en-US" sz="1200" dirty="0">
                <a:solidFill>
                  <a:schemeClr val="bg2">
                    <a:lumMod val="75000"/>
                    <a:lumOff val="25000"/>
                  </a:schemeClr>
                </a:solidFill>
              </a:rPr>
              <a:t> cholera risk factors.</a:t>
            </a:r>
          </a:p>
        </p:txBody>
      </p:sp>
      <p:sp>
        <p:nvSpPr>
          <p:cNvPr id="11" name="TextBox 10">
            <a:extLst>
              <a:ext uri="{FF2B5EF4-FFF2-40B4-BE49-F238E27FC236}">
                <a16:creationId xmlns:a16="http://schemas.microsoft.com/office/drawing/2014/main" id="{A7EBF57A-CEDE-5F48-2E15-4CDDDB55DFF4}"/>
              </a:ext>
            </a:extLst>
          </p:cNvPr>
          <p:cNvSpPr txBox="1"/>
          <p:nvPr/>
        </p:nvSpPr>
        <p:spPr>
          <a:xfrm>
            <a:off x="8516185" y="4093237"/>
            <a:ext cx="2818482" cy="1723100"/>
          </a:xfrm>
          <a:prstGeom prst="rect">
            <a:avLst/>
          </a:prstGeom>
          <a:noFill/>
        </p:spPr>
        <p:txBody>
          <a:bodyPr wrap="square">
            <a:spAutoFit/>
          </a:bodyPr>
          <a:lstStyle/>
          <a:p>
            <a:pPr algn="ctr">
              <a:lnSpc>
                <a:spcPct val="150000"/>
              </a:lnSpc>
            </a:pPr>
            <a:r>
              <a:rPr lang="en-US" sz="1200" dirty="0">
                <a:solidFill>
                  <a:schemeClr val="bg2">
                    <a:lumMod val="75000"/>
                    <a:lumOff val="25000"/>
                  </a:schemeClr>
                </a:solidFill>
              </a:rPr>
              <a:t>Integrating a </a:t>
            </a:r>
            <a:r>
              <a:rPr lang="en-US" sz="1200" dirty="0" err="1">
                <a:solidFill>
                  <a:schemeClr val="bg2">
                    <a:lumMod val="75000"/>
                    <a:lumOff val="25000"/>
                  </a:schemeClr>
                </a:solidFill>
              </a:rPr>
              <a:t>LangChain</a:t>
            </a:r>
            <a:r>
              <a:rPr lang="en-US" sz="1200" dirty="0">
                <a:solidFill>
                  <a:schemeClr val="bg2">
                    <a:lumMod val="75000"/>
                    <a:lumOff val="25000"/>
                  </a:schemeClr>
                </a:solidFill>
              </a:rPr>
              <a:t>-based LLM agent that interprets model outputs, supports natural language querying, and enhances decision-making in data-constrained environments.</a:t>
            </a:r>
          </a:p>
        </p:txBody>
      </p:sp>
      <p:pic>
        <p:nvPicPr>
          <p:cNvPr id="20" name="Graphic 19">
            <a:extLst>
              <a:ext uri="{FF2B5EF4-FFF2-40B4-BE49-F238E27FC236}">
                <a16:creationId xmlns:a16="http://schemas.microsoft.com/office/drawing/2014/main" id="{3F598A05-7539-AAD4-8610-A4495FD4ED8B}"/>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615531" y="3666701"/>
            <a:ext cx="447342" cy="447342"/>
          </a:xfrm>
          <a:prstGeom prst="rect">
            <a:avLst/>
          </a:prstGeom>
        </p:spPr>
      </p:pic>
      <p:pic>
        <p:nvPicPr>
          <p:cNvPr id="24" name="Graphic 23">
            <a:extLst>
              <a:ext uri="{FF2B5EF4-FFF2-40B4-BE49-F238E27FC236}">
                <a16:creationId xmlns:a16="http://schemas.microsoft.com/office/drawing/2014/main" id="{6D6E0126-0A30-3076-B1C0-190C87AD22F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9701755" y="3585057"/>
            <a:ext cx="447342" cy="447342"/>
          </a:xfrm>
          <a:prstGeom prst="rect">
            <a:avLst/>
          </a:prstGeom>
        </p:spPr>
      </p:pic>
    </p:spTree>
    <p:extLst>
      <p:ext uri="{BB962C8B-B14F-4D97-AF65-F5344CB8AC3E}">
        <p14:creationId xmlns:p14="http://schemas.microsoft.com/office/powerpoint/2010/main" val="160382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09C001-12B0-56C2-1C69-1B5D57784CF2}"/>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9A57C2C6-315F-DFCF-1D5C-DD206AEB77F4}"/>
              </a:ext>
            </a:extLst>
          </p:cNvPr>
          <p:cNvSpPr/>
          <p:nvPr/>
        </p:nvSpPr>
        <p:spPr>
          <a:xfrm>
            <a:off x="6497670" y="1524207"/>
            <a:ext cx="5471480" cy="4788816"/>
          </a:xfrm>
          <a:prstGeom prst="roundRect">
            <a:avLst>
              <a:gd name="adj" fmla="val 3478"/>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Placeholder 12">
            <a:extLst>
              <a:ext uri="{FF2B5EF4-FFF2-40B4-BE49-F238E27FC236}">
                <a16:creationId xmlns:a16="http://schemas.microsoft.com/office/drawing/2014/main" id="{FF4C2FA7-FF7C-96F6-6C99-4DB116104FF2}"/>
              </a:ext>
            </a:extLst>
          </p:cNvPr>
          <p:cNvPicPr>
            <a:picLocks noGrp="1" noChangeAspect="1"/>
          </p:cNvPicPr>
          <p:nvPr>
            <p:ph type="pic" sz="quarter" idx="10"/>
          </p:nvPr>
        </p:nvPicPr>
        <p:blipFill>
          <a:blip r:embed="rId2">
            <a:duotone>
              <a:prstClr val="black"/>
              <a:schemeClr val="accent1">
                <a:tint val="45000"/>
                <a:satMod val="400000"/>
              </a:schemeClr>
            </a:duotone>
            <a:extLst>
              <a:ext uri="{28A0092B-C50C-407E-A947-70E740481C1C}">
                <a14:useLocalDpi xmlns:a14="http://schemas.microsoft.com/office/drawing/2010/main" val="0"/>
              </a:ext>
            </a:extLst>
          </a:blip>
          <a:srcRect l="11903" r="11903"/>
          <a:stretch>
            <a:fillRect/>
          </a:stretch>
        </p:blipFill>
        <p:spPr/>
      </p:pic>
      <p:grpSp>
        <p:nvGrpSpPr>
          <p:cNvPr id="93" name="Group 92">
            <a:extLst>
              <a:ext uri="{FF2B5EF4-FFF2-40B4-BE49-F238E27FC236}">
                <a16:creationId xmlns:a16="http://schemas.microsoft.com/office/drawing/2014/main" id="{FD339891-AF28-A5DE-4531-E092607767F2}"/>
              </a:ext>
            </a:extLst>
          </p:cNvPr>
          <p:cNvGrpSpPr/>
          <p:nvPr/>
        </p:nvGrpSpPr>
        <p:grpSpPr>
          <a:xfrm>
            <a:off x="10487609" y="119322"/>
            <a:ext cx="1567232" cy="804409"/>
            <a:chOff x="9204960" y="4970859"/>
            <a:chExt cx="2386965" cy="1209675"/>
          </a:xfrm>
        </p:grpSpPr>
        <p:sp>
          <p:nvSpPr>
            <p:cNvPr id="94" name="Rectangle: Rounded Corners 93">
              <a:extLst>
                <a:ext uri="{FF2B5EF4-FFF2-40B4-BE49-F238E27FC236}">
                  <a16:creationId xmlns:a16="http://schemas.microsoft.com/office/drawing/2014/main" id="{2E039EB2-582F-EA6B-9FFD-47D03F1D8447}"/>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E497000F-1E47-3894-5F2B-18FEE4585A93}"/>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943374F5-5586-F195-A5A6-371F0B83B2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B1658218-A069-515F-430F-2C74AC530F5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2B27F3CC-A294-7A0B-4D10-805269DFCA96}"/>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8B9531CE-4A94-C4D9-A69D-7BF9352E54FA}"/>
              </a:ext>
            </a:extLst>
          </p:cNvPr>
          <p:cNvSpPr txBox="1"/>
          <p:nvPr/>
        </p:nvSpPr>
        <p:spPr>
          <a:xfrm>
            <a:off x="622300" y="1608914"/>
            <a:ext cx="4086225" cy="523220"/>
          </a:xfrm>
          <a:prstGeom prst="rect">
            <a:avLst/>
          </a:prstGeom>
          <a:noFill/>
        </p:spPr>
        <p:txBody>
          <a:bodyPr wrap="square">
            <a:spAutoFit/>
          </a:bodyPr>
          <a:lstStyle/>
          <a:p>
            <a:r>
              <a:rPr lang="en-US" sz="2800" dirty="0">
                <a:solidFill>
                  <a:schemeClr val="accent1"/>
                </a:solidFill>
                <a:latin typeface="Montserrat SemiBold" pitchFamily="2" charset="0"/>
              </a:rPr>
              <a:t>Research Question</a:t>
            </a:r>
          </a:p>
        </p:txBody>
      </p:sp>
      <p:sp>
        <p:nvSpPr>
          <p:cNvPr id="23" name="TextBox 22">
            <a:extLst>
              <a:ext uri="{FF2B5EF4-FFF2-40B4-BE49-F238E27FC236}">
                <a16:creationId xmlns:a16="http://schemas.microsoft.com/office/drawing/2014/main" id="{5D689EEB-5D8A-18AF-1B29-373BB5007467}"/>
              </a:ext>
            </a:extLst>
          </p:cNvPr>
          <p:cNvSpPr txBox="1"/>
          <p:nvPr/>
        </p:nvSpPr>
        <p:spPr>
          <a:xfrm>
            <a:off x="622299" y="2272509"/>
            <a:ext cx="4627337" cy="1348574"/>
          </a:xfrm>
          <a:prstGeom prst="rect">
            <a:avLst/>
          </a:prstGeom>
          <a:noFill/>
        </p:spPr>
        <p:txBody>
          <a:bodyPr wrap="square">
            <a:spAutoFit/>
          </a:bodyPr>
          <a:lstStyle/>
          <a:p>
            <a:pPr>
              <a:lnSpc>
                <a:spcPct val="150000"/>
              </a:lnSpc>
            </a:pPr>
            <a:r>
              <a:rPr lang="en-US" sz="1400" dirty="0">
                <a:solidFill>
                  <a:schemeClr val="bg2">
                    <a:lumMod val="75000"/>
                    <a:lumOff val="25000"/>
                  </a:schemeClr>
                </a:solidFill>
              </a:rPr>
              <a:t>How can an LLM-powered agentic framework integrate explainable machine learning and statistical reasoning to identify key risk factors for Cholera incidence across multiple regions? </a:t>
            </a:r>
          </a:p>
        </p:txBody>
      </p:sp>
      <p:grpSp>
        <p:nvGrpSpPr>
          <p:cNvPr id="10" name="Group 9">
            <a:extLst>
              <a:ext uri="{FF2B5EF4-FFF2-40B4-BE49-F238E27FC236}">
                <a16:creationId xmlns:a16="http://schemas.microsoft.com/office/drawing/2014/main" id="{9E5CC420-9AB6-8295-EA78-07C611F0A9AE}"/>
              </a:ext>
            </a:extLst>
          </p:cNvPr>
          <p:cNvGrpSpPr/>
          <p:nvPr/>
        </p:nvGrpSpPr>
        <p:grpSpPr>
          <a:xfrm>
            <a:off x="622300" y="4259924"/>
            <a:ext cx="5693659" cy="1125020"/>
            <a:chOff x="622300" y="4259924"/>
            <a:chExt cx="5693659" cy="1125020"/>
          </a:xfrm>
        </p:grpSpPr>
        <p:sp>
          <p:nvSpPr>
            <p:cNvPr id="3" name="Rectangle: Rounded Corners 2">
              <a:extLst>
                <a:ext uri="{FF2B5EF4-FFF2-40B4-BE49-F238E27FC236}">
                  <a16:creationId xmlns:a16="http://schemas.microsoft.com/office/drawing/2014/main" id="{C2A8CEF4-3C8D-FDB1-FC99-E19A278D8456}"/>
                </a:ext>
              </a:extLst>
            </p:cNvPr>
            <p:cNvSpPr/>
            <p:nvPr/>
          </p:nvSpPr>
          <p:spPr>
            <a:xfrm>
              <a:off x="622300" y="4259924"/>
              <a:ext cx="5693659" cy="1125020"/>
            </a:xfrm>
            <a:prstGeom prst="roundRect">
              <a:avLst>
                <a:gd name="adj" fmla="val 12477"/>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Rounded Corners 4">
              <a:extLst>
                <a:ext uri="{FF2B5EF4-FFF2-40B4-BE49-F238E27FC236}">
                  <a16:creationId xmlns:a16="http://schemas.microsoft.com/office/drawing/2014/main" id="{1E39DEE1-C884-6F69-2320-7F4DF791A0C8}"/>
                </a:ext>
              </a:extLst>
            </p:cNvPr>
            <p:cNvSpPr/>
            <p:nvPr/>
          </p:nvSpPr>
          <p:spPr>
            <a:xfrm>
              <a:off x="804011" y="4414838"/>
              <a:ext cx="956202" cy="815192"/>
            </a:xfrm>
            <a:prstGeom prst="roundRect">
              <a:avLst>
                <a:gd name="adj" fmla="val 12477"/>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1D2EAFB3-E0BA-2D6E-B610-4D207201D114}"/>
                </a:ext>
              </a:extLst>
            </p:cNvPr>
            <p:cNvGrpSpPr/>
            <p:nvPr/>
          </p:nvGrpSpPr>
          <p:grpSpPr>
            <a:xfrm>
              <a:off x="1853294" y="4428763"/>
              <a:ext cx="4242706" cy="810426"/>
              <a:chOff x="1853294" y="4321297"/>
              <a:chExt cx="4242706" cy="810426"/>
            </a:xfrm>
          </p:grpSpPr>
          <p:sp>
            <p:nvSpPr>
              <p:cNvPr id="7" name="TextBox 6">
                <a:extLst>
                  <a:ext uri="{FF2B5EF4-FFF2-40B4-BE49-F238E27FC236}">
                    <a16:creationId xmlns:a16="http://schemas.microsoft.com/office/drawing/2014/main" id="{ACB7C82D-3E3E-8F9F-99E4-63DC225D1736}"/>
                  </a:ext>
                </a:extLst>
              </p:cNvPr>
              <p:cNvSpPr txBox="1"/>
              <p:nvPr/>
            </p:nvSpPr>
            <p:spPr>
              <a:xfrm>
                <a:off x="1853294" y="4554642"/>
                <a:ext cx="4242706" cy="577081"/>
              </a:xfrm>
              <a:prstGeom prst="rect">
                <a:avLst/>
              </a:prstGeom>
              <a:noFill/>
            </p:spPr>
            <p:txBody>
              <a:bodyPr wrap="square">
                <a:spAutoFit/>
              </a:bodyPr>
              <a:lstStyle/>
              <a:p>
                <a:r>
                  <a:rPr lang="en-US" sz="1050" dirty="0">
                    <a:solidFill>
                      <a:schemeClr val="bg2">
                        <a:lumMod val="75000"/>
                        <a:lumOff val="25000"/>
                      </a:schemeClr>
                    </a:solidFill>
                  </a:rPr>
                  <a:t>When ideal data isn't available, we use explainable ML and natural language processing to extract insights from what we do have, making cholera prediction or analyses possible.</a:t>
                </a:r>
              </a:p>
            </p:txBody>
          </p:sp>
          <p:sp>
            <p:nvSpPr>
              <p:cNvPr id="8" name="TextBox 7">
                <a:extLst>
                  <a:ext uri="{FF2B5EF4-FFF2-40B4-BE49-F238E27FC236}">
                    <a16:creationId xmlns:a16="http://schemas.microsoft.com/office/drawing/2014/main" id="{653831B7-7C1A-2F4F-3228-BFB272F31C44}"/>
                  </a:ext>
                </a:extLst>
              </p:cNvPr>
              <p:cNvSpPr txBox="1"/>
              <p:nvPr/>
            </p:nvSpPr>
            <p:spPr>
              <a:xfrm>
                <a:off x="2065748" y="4321297"/>
                <a:ext cx="3839751" cy="246221"/>
              </a:xfrm>
              <a:prstGeom prst="rect">
                <a:avLst/>
              </a:prstGeom>
              <a:noFill/>
            </p:spPr>
            <p:txBody>
              <a:bodyPr wrap="square">
                <a:spAutoFit/>
              </a:bodyPr>
              <a:lstStyle/>
              <a:p>
                <a:r>
                  <a:rPr lang="en-US" sz="1000" dirty="0">
                    <a:solidFill>
                      <a:schemeClr val="accent1"/>
                    </a:solidFill>
                    <a:latin typeface="Montserrat SemiBold" pitchFamily="2" charset="0"/>
                  </a:rPr>
                  <a:t>Bottom line</a:t>
                </a:r>
              </a:p>
            </p:txBody>
          </p:sp>
        </p:grpSp>
        <p:pic>
          <p:nvPicPr>
            <p:cNvPr id="4" name="Graphic 3">
              <a:extLst>
                <a:ext uri="{FF2B5EF4-FFF2-40B4-BE49-F238E27FC236}">
                  <a16:creationId xmlns:a16="http://schemas.microsoft.com/office/drawing/2014/main" id="{59B39ABA-A8BF-C49B-5649-6A06A109B9F5}"/>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19312" y="4559634"/>
              <a:ext cx="525600" cy="525600"/>
            </a:xfrm>
            <a:prstGeom prst="rect">
              <a:avLst/>
            </a:prstGeom>
          </p:spPr>
        </p:pic>
      </p:grpSp>
    </p:spTree>
    <p:extLst>
      <p:ext uri="{BB962C8B-B14F-4D97-AF65-F5344CB8AC3E}">
        <p14:creationId xmlns:p14="http://schemas.microsoft.com/office/powerpoint/2010/main" val="3372700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E88BAC-F8A9-42C0-8EDC-4627F75AEA70}"/>
            </a:ext>
          </a:extLst>
        </p:cNvPr>
        <p:cNvGrpSpPr/>
        <p:nvPr/>
      </p:nvGrpSpPr>
      <p:grpSpPr>
        <a:xfrm>
          <a:off x="0" y="0"/>
          <a:ext cx="0" cy="0"/>
          <a:chOff x="0" y="0"/>
          <a:chExt cx="0" cy="0"/>
        </a:xfrm>
      </p:grpSpPr>
      <p:grpSp>
        <p:nvGrpSpPr>
          <p:cNvPr id="93" name="Group 92">
            <a:extLst>
              <a:ext uri="{FF2B5EF4-FFF2-40B4-BE49-F238E27FC236}">
                <a16:creationId xmlns:a16="http://schemas.microsoft.com/office/drawing/2014/main" id="{9FEB9420-DA9C-BFAF-F155-BA303104027B}"/>
              </a:ext>
            </a:extLst>
          </p:cNvPr>
          <p:cNvGrpSpPr/>
          <p:nvPr/>
        </p:nvGrpSpPr>
        <p:grpSpPr>
          <a:xfrm>
            <a:off x="11225221" y="119322"/>
            <a:ext cx="829619" cy="420437"/>
            <a:chOff x="9204960" y="4970859"/>
            <a:chExt cx="2386965" cy="1209675"/>
          </a:xfrm>
        </p:grpSpPr>
        <p:sp>
          <p:nvSpPr>
            <p:cNvPr id="94" name="Rectangle: Rounded Corners 93">
              <a:extLst>
                <a:ext uri="{FF2B5EF4-FFF2-40B4-BE49-F238E27FC236}">
                  <a16:creationId xmlns:a16="http://schemas.microsoft.com/office/drawing/2014/main" id="{A02E349F-4737-2296-A931-7F9F74C7A0F5}"/>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B36037F6-345E-283F-1B3C-B6EE6BAF1001}"/>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9F3EDA03-CE94-DEE0-6823-57185AB7255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FA7CB985-577D-627D-DB8A-9213C3757C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5BE22497-E462-FB27-6E63-26BD3416DCB8}"/>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7AD873B9-42AB-BBB6-CF92-7156E15BAF1C}"/>
              </a:ext>
            </a:extLst>
          </p:cNvPr>
          <p:cNvSpPr txBox="1"/>
          <p:nvPr/>
        </p:nvSpPr>
        <p:spPr>
          <a:xfrm>
            <a:off x="7391445" y="1504115"/>
            <a:ext cx="4086225" cy="954107"/>
          </a:xfrm>
          <a:prstGeom prst="rect">
            <a:avLst/>
          </a:prstGeom>
          <a:noFill/>
        </p:spPr>
        <p:txBody>
          <a:bodyPr wrap="square">
            <a:spAutoFit/>
          </a:bodyPr>
          <a:lstStyle/>
          <a:p>
            <a:r>
              <a:rPr lang="en-US" sz="2800" dirty="0">
                <a:solidFill>
                  <a:schemeClr val="accent1"/>
                </a:solidFill>
                <a:latin typeface="Montserrat SemiBold" pitchFamily="2" charset="0"/>
              </a:rPr>
              <a:t>Dataset </a:t>
            </a:r>
          </a:p>
          <a:p>
            <a:r>
              <a:rPr lang="en-US" sz="2800" dirty="0">
                <a:solidFill>
                  <a:schemeClr val="accent1"/>
                </a:solidFill>
                <a:latin typeface="Montserrat SemiBold" pitchFamily="2" charset="0"/>
              </a:rPr>
              <a:t>Description</a:t>
            </a:r>
          </a:p>
        </p:txBody>
      </p:sp>
      <p:sp>
        <p:nvSpPr>
          <p:cNvPr id="23" name="TextBox 22">
            <a:extLst>
              <a:ext uri="{FF2B5EF4-FFF2-40B4-BE49-F238E27FC236}">
                <a16:creationId xmlns:a16="http://schemas.microsoft.com/office/drawing/2014/main" id="{1179E8C2-FBE4-6862-7718-4088EF619538}"/>
              </a:ext>
            </a:extLst>
          </p:cNvPr>
          <p:cNvSpPr txBox="1"/>
          <p:nvPr/>
        </p:nvSpPr>
        <p:spPr>
          <a:xfrm>
            <a:off x="7391445" y="3144686"/>
            <a:ext cx="4156342" cy="276999"/>
          </a:xfrm>
          <a:prstGeom prst="rect">
            <a:avLst/>
          </a:prstGeom>
          <a:noFill/>
        </p:spPr>
        <p:txBody>
          <a:bodyPr wrap="square">
            <a:spAutoFit/>
          </a:bodyPr>
          <a:lstStyle/>
          <a:p>
            <a:r>
              <a:rPr lang="en-US" sz="1200" dirty="0">
                <a:solidFill>
                  <a:schemeClr val="bg2">
                    <a:lumMod val="75000"/>
                    <a:lumOff val="25000"/>
                  </a:schemeClr>
                </a:solidFill>
              </a:rPr>
              <a:t>Water Pollution and Disease dataset from Kaggle</a:t>
            </a:r>
          </a:p>
        </p:txBody>
      </p:sp>
      <p:sp>
        <p:nvSpPr>
          <p:cNvPr id="8" name="TextBox 7">
            <a:extLst>
              <a:ext uri="{FF2B5EF4-FFF2-40B4-BE49-F238E27FC236}">
                <a16:creationId xmlns:a16="http://schemas.microsoft.com/office/drawing/2014/main" id="{0C88739B-C52C-F848-C8BF-287673A12E14}"/>
              </a:ext>
            </a:extLst>
          </p:cNvPr>
          <p:cNvSpPr txBox="1"/>
          <p:nvPr/>
        </p:nvSpPr>
        <p:spPr>
          <a:xfrm>
            <a:off x="7391444" y="2778484"/>
            <a:ext cx="2865618" cy="307777"/>
          </a:xfrm>
          <a:prstGeom prst="rect">
            <a:avLst/>
          </a:prstGeom>
          <a:noFill/>
        </p:spPr>
        <p:txBody>
          <a:bodyPr wrap="square">
            <a:spAutoFit/>
          </a:bodyPr>
          <a:lstStyle/>
          <a:p>
            <a:r>
              <a:rPr lang="en-US" sz="1400" dirty="0">
                <a:solidFill>
                  <a:schemeClr val="accent1"/>
                </a:solidFill>
                <a:latin typeface="Montserrat SemiBold" pitchFamily="2" charset="0"/>
              </a:rPr>
              <a:t>Source</a:t>
            </a:r>
          </a:p>
        </p:txBody>
      </p:sp>
      <p:sp>
        <p:nvSpPr>
          <p:cNvPr id="10" name="TextBox 9">
            <a:extLst>
              <a:ext uri="{FF2B5EF4-FFF2-40B4-BE49-F238E27FC236}">
                <a16:creationId xmlns:a16="http://schemas.microsoft.com/office/drawing/2014/main" id="{C8D65D4A-7374-D311-0E48-E85ACFDC1887}"/>
              </a:ext>
            </a:extLst>
          </p:cNvPr>
          <p:cNvSpPr txBox="1"/>
          <p:nvPr/>
        </p:nvSpPr>
        <p:spPr>
          <a:xfrm>
            <a:off x="7391445" y="3747717"/>
            <a:ext cx="4156342" cy="276999"/>
          </a:xfrm>
          <a:prstGeom prst="rect">
            <a:avLst/>
          </a:prstGeom>
          <a:noFill/>
        </p:spPr>
        <p:txBody>
          <a:bodyPr wrap="square">
            <a:spAutoFit/>
          </a:bodyPr>
          <a:lstStyle/>
          <a:p>
            <a:r>
              <a:rPr lang="en-US" sz="1200" dirty="0">
                <a:solidFill>
                  <a:schemeClr val="bg2">
                    <a:lumMod val="75000"/>
                    <a:lumOff val="25000"/>
                  </a:schemeClr>
                </a:solidFill>
              </a:rPr>
              <a:t>Published: </a:t>
            </a:r>
            <a:r>
              <a:rPr lang="en-US" sz="1200" dirty="0">
                <a:solidFill>
                  <a:schemeClr val="accent1"/>
                </a:solidFill>
                <a:latin typeface="Montserrat SemiBold" pitchFamily="2" charset="0"/>
              </a:rPr>
              <a:t>March 2025</a:t>
            </a:r>
          </a:p>
        </p:txBody>
      </p:sp>
      <p:sp>
        <p:nvSpPr>
          <p:cNvPr id="13" name="TextBox 12">
            <a:extLst>
              <a:ext uri="{FF2B5EF4-FFF2-40B4-BE49-F238E27FC236}">
                <a16:creationId xmlns:a16="http://schemas.microsoft.com/office/drawing/2014/main" id="{E5521CAD-54D8-23D0-5732-4835DB573F03}"/>
              </a:ext>
            </a:extLst>
          </p:cNvPr>
          <p:cNvSpPr txBox="1"/>
          <p:nvPr/>
        </p:nvSpPr>
        <p:spPr>
          <a:xfrm>
            <a:off x="7391445" y="4350748"/>
            <a:ext cx="4156342" cy="276999"/>
          </a:xfrm>
          <a:prstGeom prst="rect">
            <a:avLst/>
          </a:prstGeom>
          <a:noFill/>
        </p:spPr>
        <p:txBody>
          <a:bodyPr wrap="square">
            <a:spAutoFit/>
          </a:bodyPr>
          <a:lstStyle/>
          <a:p>
            <a:r>
              <a:rPr lang="en-US" sz="1200" dirty="0">
                <a:solidFill>
                  <a:schemeClr val="bg2">
                    <a:lumMod val="75000"/>
                    <a:lumOff val="25000"/>
                  </a:schemeClr>
                </a:solidFill>
              </a:rPr>
              <a:t>Coverage: </a:t>
            </a:r>
            <a:r>
              <a:rPr lang="en-US" sz="1200" dirty="0">
                <a:solidFill>
                  <a:schemeClr val="accent1"/>
                </a:solidFill>
                <a:latin typeface="Montserrat SemiBold" pitchFamily="2" charset="0"/>
              </a:rPr>
              <a:t>2000 – 2025</a:t>
            </a:r>
          </a:p>
        </p:txBody>
      </p:sp>
      <p:cxnSp>
        <p:nvCxnSpPr>
          <p:cNvPr id="5" name="Straight Connector 4">
            <a:extLst>
              <a:ext uri="{FF2B5EF4-FFF2-40B4-BE49-F238E27FC236}">
                <a16:creationId xmlns:a16="http://schemas.microsoft.com/office/drawing/2014/main" id="{716A4AE9-3D55-B140-D8CB-CDE9FC0DB829}"/>
              </a:ext>
            </a:extLst>
          </p:cNvPr>
          <p:cNvCxnSpPr/>
          <p:nvPr/>
        </p:nvCxnSpPr>
        <p:spPr>
          <a:xfrm>
            <a:off x="7391444" y="3569312"/>
            <a:ext cx="4800556"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FE9CD1D-F272-1156-ED36-7EB6B26130D5}"/>
              </a:ext>
            </a:extLst>
          </p:cNvPr>
          <p:cNvCxnSpPr/>
          <p:nvPr/>
        </p:nvCxnSpPr>
        <p:spPr>
          <a:xfrm>
            <a:off x="7391444" y="4172343"/>
            <a:ext cx="4800556"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CECFDF6-B5F8-4D75-A7D0-AA9B67CA5986}"/>
              </a:ext>
            </a:extLst>
          </p:cNvPr>
          <p:cNvCxnSpPr/>
          <p:nvPr/>
        </p:nvCxnSpPr>
        <p:spPr>
          <a:xfrm>
            <a:off x="7391444" y="4775374"/>
            <a:ext cx="4800556"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F4F8A4D-96BB-8F78-9821-11508BE9C6B1}"/>
              </a:ext>
            </a:extLst>
          </p:cNvPr>
          <p:cNvSpPr txBox="1"/>
          <p:nvPr/>
        </p:nvSpPr>
        <p:spPr>
          <a:xfrm>
            <a:off x="7391445" y="4953776"/>
            <a:ext cx="4156342" cy="646331"/>
          </a:xfrm>
          <a:prstGeom prst="rect">
            <a:avLst/>
          </a:prstGeom>
          <a:noFill/>
        </p:spPr>
        <p:txBody>
          <a:bodyPr wrap="square">
            <a:spAutoFit/>
          </a:bodyPr>
          <a:lstStyle/>
          <a:p>
            <a:r>
              <a:rPr lang="en-US" sz="1200" dirty="0">
                <a:solidFill>
                  <a:schemeClr val="bg2">
                    <a:lumMod val="75000"/>
                    <a:lumOff val="25000"/>
                  </a:schemeClr>
                </a:solidFill>
              </a:rPr>
              <a:t>Focus: Environmental, socio-economic, and health factors influencing waterborne diseases, especially </a:t>
            </a:r>
            <a:r>
              <a:rPr lang="en-US" sz="1200" dirty="0">
                <a:solidFill>
                  <a:schemeClr val="accent1"/>
                </a:solidFill>
                <a:latin typeface="Montserrat SemiBold" pitchFamily="2" charset="0"/>
              </a:rPr>
              <a:t>Cholera</a:t>
            </a:r>
          </a:p>
        </p:txBody>
      </p:sp>
      <p:sp>
        <p:nvSpPr>
          <p:cNvPr id="21" name="Rectangle: Top Corners Rounded 20">
            <a:extLst>
              <a:ext uri="{FF2B5EF4-FFF2-40B4-BE49-F238E27FC236}">
                <a16:creationId xmlns:a16="http://schemas.microsoft.com/office/drawing/2014/main" id="{00C21F75-F615-6DEE-0EB2-A3FF9247D357}"/>
              </a:ext>
            </a:extLst>
          </p:cNvPr>
          <p:cNvSpPr/>
          <p:nvPr/>
        </p:nvSpPr>
        <p:spPr>
          <a:xfrm rot="5400000">
            <a:off x="810706" y="115479"/>
            <a:ext cx="5005630" cy="6627043"/>
          </a:xfrm>
          <a:prstGeom prst="round2SameRect">
            <a:avLst>
              <a:gd name="adj1" fmla="val 5179"/>
              <a:gd name="adj2" fmla="val 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6B2492A2-B2B8-10F4-0286-7AC1AE5B68E5}"/>
              </a:ext>
            </a:extLst>
          </p:cNvPr>
          <p:cNvGrpSpPr/>
          <p:nvPr/>
        </p:nvGrpSpPr>
        <p:grpSpPr>
          <a:xfrm>
            <a:off x="0" y="1850005"/>
            <a:ext cx="3026004" cy="3454702"/>
            <a:chOff x="0" y="1876424"/>
            <a:chExt cx="3026004" cy="3454702"/>
          </a:xfrm>
        </p:grpSpPr>
        <p:sp>
          <p:nvSpPr>
            <p:cNvPr id="26" name="TextBox 25">
              <a:extLst>
                <a:ext uri="{FF2B5EF4-FFF2-40B4-BE49-F238E27FC236}">
                  <a16:creationId xmlns:a16="http://schemas.microsoft.com/office/drawing/2014/main" id="{E1FECF97-93F9-BFB7-90C0-66A5937597D0}"/>
                </a:ext>
              </a:extLst>
            </p:cNvPr>
            <p:cNvSpPr txBox="1"/>
            <p:nvPr/>
          </p:nvSpPr>
          <p:spPr>
            <a:xfrm>
              <a:off x="368304" y="2220351"/>
              <a:ext cx="2289396" cy="1446102"/>
            </a:xfrm>
            <a:prstGeom prst="rect">
              <a:avLst/>
            </a:prstGeom>
            <a:noFill/>
          </p:spPr>
          <p:txBody>
            <a:bodyPr wrap="square">
              <a:spAutoFit/>
            </a:bodyPr>
            <a:lstStyle/>
            <a:p>
              <a:pPr>
                <a:lnSpc>
                  <a:spcPct val="150000"/>
                </a:lnSpc>
              </a:pPr>
              <a:r>
                <a:rPr lang="en-US" sz="1200" dirty="0">
                  <a:solidFill>
                    <a:schemeClr val="bg2">
                      <a:lumMod val="75000"/>
                      <a:lumOff val="25000"/>
                    </a:schemeClr>
                  </a:solidFill>
                </a:rPr>
                <a:t>Provides a contemporary and comprehensive view of water pollution indicators and public health outcomes.</a:t>
              </a:r>
            </a:p>
          </p:txBody>
        </p:sp>
        <p:sp>
          <p:nvSpPr>
            <p:cNvPr id="27" name="TextBox 26">
              <a:extLst>
                <a:ext uri="{FF2B5EF4-FFF2-40B4-BE49-F238E27FC236}">
                  <a16:creationId xmlns:a16="http://schemas.microsoft.com/office/drawing/2014/main" id="{7B84C80C-A375-590C-56F1-775790D129E3}"/>
                </a:ext>
              </a:extLst>
            </p:cNvPr>
            <p:cNvSpPr txBox="1"/>
            <p:nvPr/>
          </p:nvSpPr>
          <p:spPr>
            <a:xfrm>
              <a:off x="538644" y="1876424"/>
              <a:ext cx="1714926" cy="307777"/>
            </a:xfrm>
            <a:prstGeom prst="rect">
              <a:avLst/>
            </a:prstGeom>
            <a:noFill/>
          </p:spPr>
          <p:txBody>
            <a:bodyPr wrap="square">
              <a:spAutoFit/>
            </a:bodyPr>
            <a:lstStyle/>
            <a:p>
              <a:r>
                <a:rPr lang="en-US" sz="1400" dirty="0">
                  <a:solidFill>
                    <a:schemeClr val="accent1"/>
                  </a:solidFill>
                  <a:latin typeface="Montserrat SemiBold" pitchFamily="2" charset="0"/>
                </a:rPr>
                <a:t>Overview</a:t>
              </a:r>
            </a:p>
          </p:txBody>
        </p:sp>
        <p:cxnSp>
          <p:nvCxnSpPr>
            <p:cNvPr id="28" name="Straight Connector 27">
              <a:extLst>
                <a:ext uri="{FF2B5EF4-FFF2-40B4-BE49-F238E27FC236}">
                  <a16:creationId xmlns:a16="http://schemas.microsoft.com/office/drawing/2014/main" id="{8DC35CEF-92F5-B5D1-CD29-79435D78ABF0}"/>
                </a:ext>
              </a:extLst>
            </p:cNvPr>
            <p:cNvCxnSpPr>
              <a:cxnSpLocks/>
            </p:cNvCxnSpPr>
            <p:nvPr/>
          </p:nvCxnSpPr>
          <p:spPr>
            <a:xfrm>
              <a:off x="0" y="3701586"/>
              <a:ext cx="3026004"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41849C58-E2FD-2A93-AFB9-002A4BEB456C}"/>
                </a:ext>
              </a:extLst>
            </p:cNvPr>
            <p:cNvSpPr txBox="1"/>
            <p:nvPr/>
          </p:nvSpPr>
          <p:spPr>
            <a:xfrm>
              <a:off x="435233" y="3885024"/>
              <a:ext cx="2289396" cy="1446102"/>
            </a:xfrm>
            <a:prstGeom prst="rect">
              <a:avLst/>
            </a:prstGeom>
            <a:noFill/>
          </p:spPr>
          <p:txBody>
            <a:bodyPr wrap="square">
              <a:spAutoFit/>
            </a:bodyPr>
            <a:lstStyle/>
            <a:p>
              <a:pPr>
                <a:lnSpc>
                  <a:spcPct val="150000"/>
                </a:lnSpc>
              </a:pPr>
              <a:r>
                <a:rPr lang="en-US" sz="1200" dirty="0">
                  <a:solidFill>
                    <a:schemeClr val="bg2">
                      <a:lumMod val="75000"/>
                      <a:lumOff val="25000"/>
                    </a:schemeClr>
                  </a:solidFill>
                </a:rPr>
                <a:t>Includes environmental metrics, socio-economic conditions, and cholera incidence across multiple regions.</a:t>
              </a:r>
            </a:p>
          </p:txBody>
        </p:sp>
      </p:grpSp>
      <p:pic>
        <p:nvPicPr>
          <p:cNvPr id="7" name="Picture Placeholder 6">
            <a:extLst>
              <a:ext uri="{FF2B5EF4-FFF2-40B4-BE49-F238E27FC236}">
                <a16:creationId xmlns:a16="http://schemas.microsoft.com/office/drawing/2014/main" id="{C3E93F8A-DA0B-393D-E250-4F2501AED57E}"/>
              </a:ext>
            </a:extLst>
          </p:cNvPr>
          <p:cNvPicPr>
            <a:picLocks noGrp="1" noChangeAspect="1"/>
          </p:cNvPicPr>
          <p:nvPr>
            <p:ph type="pic" sz="quarter" idx="10"/>
          </p:nvPr>
        </p:nvPicPr>
        <p:blipFill>
          <a:blip r:embed="rId6">
            <a:duotone>
              <a:prstClr val="black"/>
              <a:schemeClr val="accent1">
                <a:tint val="45000"/>
                <a:satMod val="400000"/>
              </a:schemeClr>
            </a:duotone>
            <a:extLst>
              <a:ext uri="{28A0092B-C50C-407E-A947-70E740481C1C}">
                <a14:useLocalDpi xmlns:a14="http://schemas.microsoft.com/office/drawing/2010/main" val="0"/>
              </a:ext>
            </a:extLst>
          </a:blip>
          <a:srcRect l="30490" r="30490"/>
          <a:stretch>
            <a:fillRect/>
          </a:stretch>
        </p:blipFill>
        <p:spPr/>
      </p:pic>
    </p:spTree>
    <p:extLst>
      <p:ext uri="{BB962C8B-B14F-4D97-AF65-F5344CB8AC3E}">
        <p14:creationId xmlns:p14="http://schemas.microsoft.com/office/powerpoint/2010/main" val="23855425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8CA474-1794-C90A-1B97-9E7DAE027840}"/>
            </a:ext>
          </a:extLst>
        </p:cNvPr>
        <p:cNvGrpSpPr/>
        <p:nvPr/>
      </p:nvGrpSpPr>
      <p:grpSpPr>
        <a:xfrm>
          <a:off x="0" y="0"/>
          <a:ext cx="0" cy="0"/>
          <a:chOff x="0" y="0"/>
          <a:chExt cx="0" cy="0"/>
        </a:xfrm>
      </p:grpSpPr>
      <p:sp>
        <p:nvSpPr>
          <p:cNvPr id="21" name="Rectangle: Top Corners Rounded 20">
            <a:extLst>
              <a:ext uri="{FF2B5EF4-FFF2-40B4-BE49-F238E27FC236}">
                <a16:creationId xmlns:a16="http://schemas.microsoft.com/office/drawing/2014/main" id="{3321BE61-BBAA-8DB8-B5BB-EB1F8C2F8EEF}"/>
              </a:ext>
            </a:extLst>
          </p:cNvPr>
          <p:cNvSpPr/>
          <p:nvPr/>
        </p:nvSpPr>
        <p:spPr>
          <a:xfrm rot="16200000" flipH="1">
            <a:off x="6375663" y="188535"/>
            <a:ext cx="5005630" cy="6627043"/>
          </a:xfrm>
          <a:prstGeom prst="round2SameRect">
            <a:avLst>
              <a:gd name="adj1" fmla="val 5179"/>
              <a:gd name="adj2" fmla="val 0"/>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a:extLst>
              <a:ext uri="{FF2B5EF4-FFF2-40B4-BE49-F238E27FC236}">
                <a16:creationId xmlns:a16="http://schemas.microsoft.com/office/drawing/2014/main" id="{2F386AA9-C22D-8C05-09F9-72A798D86738}"/>
              </a:ext>
            </a:extLst>
          </p:cNvPr>
          <p:cNvGrpSpPr/>
          <p:nvPr/>
        </p:nvGrpSpPr>
        <p:grpSpPr>
          <a:xfrm>
            <a:off x="10384971" y="119322"/>
            <a:ext cx="1669869" cy="733806"/>
            <a:chOff x="9204960" y="4970859"/>
            <a:chExt cx="2386965" cy="1209675"/>
          </a:xfrm>
        </p:grpSpPr>
        <p:sp>
          <p:nvSpPr>
            <p:cNvPr id="94" name="Rectangle: Rounded Corners 93">
              <a:extLst>
                <a:ext uri="{FF2B5EF4-FFF2-40B4-BE49-F238E27FC236}">
                  <a16:creationId xmlns:a16="http://schemas.microsoft.com/office/drawing/2014/main" id="{6FB5B64B-ADA2-43AB-7AD6-35AD505FFFF5}"/>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2D1DD9C2-6598-82E8-AE08-FE0734648A01}"/>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488EE6A0-A392-25E5-CE39-D11D82DAF3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11EE8B46-7278-8BDD-559B-84A8C910A6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F95AA98D-5708-B77B-D823-1664EF629B73}"/>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8B3BD895-25B4-6FEF-6CE3-EE281CC229AC}"/>
              </a:ext>
            </a:extLst>
          </p:cNvPr>
          <p:cNvSpPr txBox="1"/>
          <p:nvPr/>
        </p:nvSpPr>
        <p:spPr>
          <a:xfrm>
            <a:off x="995833" y="1018440"/>
            <a:ext cx="4086225" cy="954107"/>
          </a:xfrm>
          <a:prstGeom prst="rect">
            <a:avLst/>
          </a:prstGeom>
          <a:noFill/>
        </p:spPr>
        <p:txBody>
          <a:bodyPr wrap="square">
            <a:spAutoFit/>
          </a:bodyPr>
          <a:lstStyle/>
          <a:p>
            <a:r>
              <a:rPr lang="en-US" sz="2800" dirty="0">
                <a:solidFill>
                  <a:schemeClr val="accent1"/>
                </a:solidFill>
                <a:latin typeface="Montserrat SemiBold" pitchFamily="2" charset="0"/>
              </a:rPr>
              <a:t>…Dataset Description</a:t>
            </a:r>
          </a:p>
        </p:txBody>
      </p:sp>
      <p:sp>
        <p:nvSpPr>
          <p:cNvPr id="13" name="TextBox 12">
            <a:extLst>
              <a:ext uri="{FF2B5EF4-FFF2-40B4-BE49-F238E27FC236}">
                <a16:creationId xmlns:a16="http://schemas.microsoft.com/office/drawing/2014/main" id="{223915C0-FDAC-8710-D30F-377CC9C356F1}"/>
              </a:ext>
            </a:extLst>
          </p:cNvPr>
          <p:cNvSpPr txBox="1"/>
          <p:nvPr/>
        </p:nvSpPr>
        <p:spPr>
          <a:xfrm>
            <a:off x="995833" y="3972727"/>
            <a:ext cx="4156342" cy="261610"/>
          </a:xfrm>
          <a:prstGeom prst="rect">
            <a:avLst/>
          </a:prstGeom>
          <a:noFill/>
        </p:spPr>
        <p:txBody>
          <a:bodyPr wrap="square">
            <a:spAutoFit/>
          </a:bodyPr>
          <a:lstStyle/>
          <a:p>
            <a:r>
              <a:rPr lang="en-US" sz="1100" dirty="0">
                <a:solidFill>
                  <a:schemeClr val="bg2">
                    <a:lumMod val="75000"/>
                    <a:lumOff val="25000"/>
                  </a:schemeClr>
                </a:solidFill>
              </a:rPr>
              <a:t>Water source type</a:t>
            </a:r>
          </a:p>
        </p:txBody>
      </p:sp>
      <p:sp>
        <p:nvSpPr>
          <p:cNvPr id="17" name="TextBox 16">
            <a:extLst>
              <a:ext uri="{FF2B5EF4-FFF2-40B4-BE49-F238E27FC236}">
                <a16:creationId xmlns:a16="http://schemas.microsoft.com/office/drawing/2014/main" id="{13F25497-4709-DA53-23D3-C9A07384776C}"/>
              </a:ext>
            </a:extLst>
          </p:cNvPr>
          <p:cNvSpPr txBox="1"/>
          <p:nvPr/>
        </p:nvSpPr>
        <p:spPr>
          <a:xfrm>
            <a:off x="995833" y="4377880"/>
            <a:ext cx="4156342" cy="261610"/>
          </a:xfrm>
          <a:prstGeom prst="rect">
            <a:avLst/>
          </a:prstGeom>
          <a:noFill/>
        </p:spPr>
        <p:txBody>
          <a:bodyPr wrap="square">
            <a:spAutoFit/>
          </a:bodyPr>
          <a:lstStyle/>
          <a:p>
            <a:r>
              <a:rPr lang="en-US" sz="1100" dirty="0">
                <a:solidFill>
                  <a:schemeClr val="bg2">
                    <a:lumMod val="75000"/>
                    <a:lumOff val="25000"/>
                  </a:schemeClr>
                </a:solidFill>
              </a:rPr>
              <a:t>Contaminant levels</a:t>
            </a:r>
          </a:p>
        </p:txBody>
      </p:sp>
      <p:grpSp>
        <p:nvGrpSpPr>
          <p:cNvPr id="16" name="Group 15">
            <a:extLst>
              <a:ext uri="{FF2B5EF4-FFF2-40B4-BE49-F238E27FC236}">
                <a16:creationId xmlns:a16="http://schemas.microsoft.com/office/drawing/2014/main" id="{9AFFA599-E9DE-09BA-0734-2DE280CC5C94}"/>
              </a:ext>
            </a:extLst>
          </p:cNvPr>
          <p:cNvGrpSpPr/>
          <p:nvPr/>
        </p:nvGrpSpPr>
        <p:grpSpPr>
          <a:xfrm>
            <a:off x="995832" y="2104293"/>
            <a:ext cx="4156343" cy="779779"/>
            <a:chOff x="7391444" y="2589968"/>
            <a:chExt cx="4156343" cy="779779"/>
          </a:xfrm>
        </p:grpSpPr>
        <p:sp>
          <p:nvSpPr>
            <p:cNvPr id="8" name="TextBox 7">
              <a:extLst>
                <a:ext uri="{FF2B5EF4-FFF2-40B4-BE49-F238E27FC236}">
                  <a16:creationId xmlns:a16="http://schemas.microsoft.com/office/drawing/2014/main" id="{4280A966-176E-5FD5-F44F-F86696FAA988}"/>
                </a:ext>
              </a:extLst>
            </p:cNvPr>
            <p:cNvSpPr txBox="1"/>
            <p:nvPr/>
          </p:nvSpPr>
          <p:spPr>
            <a:xfrm>
              <a:off x="7391444" y="2589968"/>
              <a:ext cx="2865618" cy="338554"/>
            </a:xfrm>
            <a:prstGeom prst="rect">
              <a:avLst/>
            </a:prstGeom>
            <a:noFill/>
          </p:spPr>
          <p:txBody>
            <a:bodyPr wrap="square">
              <a:spAutoFit/>
            </a:bodyPr>
            <a:lstStyle/>
            <a:p>
              <a:r>
                <a:rPr lang="en-US" sz="1600" dirty="0">
                  <a:solidFill>
                    <a:schemeClr val="accent1"/>
                  </a:solidFill>
                  <a:latin typeface="Montserrat SemiBold" pitchFamily="2" charset="0"/>
                </a:rPr>
                <a:t>Variables</a:t>
              </a:r>
            </a:p>
          </p:txBody>
        </p:sp>
        <p:grpSp>
          <p:nvGrpSpPr>
            <p:cNvPr id="11" name="Group 10">
              <a:extLst>
                <a:ext uri="{FF2B5EF4-FFF2-40B4-BE49-F238E27FC236}">
                  <a16:creationId xmlns:a16="http://schemas.microsoft.com/office/drawing/2014/main" id="{FCAB484F-3D80-F8C0-5FDD-B7DDA41B9A28}"/>
                </a:ext>
              </a:extLst>
            </p:cNvPr>
            <p:cNvGrpSpPr/>
            <p:nvPr/>
          </p:nvGrpSpPr>
          <p:grpSpPr>
            <a:xfrm>
              <a:off x="7391445" y="2890407"/>
              <a:ext cx="4156342" cy="479340"/>
              <a:chOff x="7391445" y="2890407"/>
              <a:chExt cx="4156342" cy="479340"/>
            </a:xfrm>
          </p:grpSpPr>
          <p:sp>
            <p:nvSpPr>
              <p:cNvPr id="23" name="TextBox 22">
                <a:extLst>
                  <a:ext uri="{FF2B5EF4-FFF2-40B4-BE49-F238E27FC236}">
                    <a16:creationId xmlns:a16="http://schemas.microsoft.com/office/drawing/2014/main" id="{73BB7110-8E3B-69A5-CA6A-E8E97CD9AECF}"/>
                  </a:ext>
                </a:extLst>
              </p:cNvPr>
              <p:cNvSpPr txBox="1"/>
              <p:nvPr/>
            </p:nvSpPr>
            <p:spPr>
              <a:xfrm>
                <a:off x="7391445" y="2890407"/>
                <a:ext cx="4156342" cy="253916"/>
              </a:xfrm>
              <a:prstGeom prst="rect">
                <a:avLst/>
              </a:prstGeom>
              <a:noFill/>
            </p:spPr>
            <p:txBody>
              <a:bodyPr wrap="square">
                <a:spAutoFit/>
              </a:bodyPr>
              <a:lstStyle/>
              <a:p>
                <a:r>
                  <a:rPr lang="en-US" sz="1050" dirty="0">
                    <a:solidFill>
                      <a:schemeClr val="accent1"/>
                    </a:solidFill>
                    <a:latin typeface="Montserrat SemiBold" pitchFamily="2" charset="0"/>
                  </a:rPr>
                  <a:t>Target Variable</a:t>
                </a:r>
              </a:p>
            </p:txBody>
          </p:sp>
          <p:sp>
            <p:nvSpPr>
              <p:cNvPr id="4" name="TextBox 3">
                <a:extLst>
                  <a:ext uri="{FF2B5EF4-FFF2-40B4-BE49-F238E27FC236}">
                    <a16:creationId xmlns:a16="http://schemas.microsoft.com/office/drawing/2014/main" id="{4E8F89F7-C282-6F06-9E57-D48691C03737}"/>
                  </a:ext>
                </a:extLst>
              </p:cNvPr>
              <p:cNvSpPr txBox="1"/>
              <p:nvPr/>
            </p:nvSpPr>
            <p:spPr>
              <a:xfrm>
                <a:off x="7391445" y="3123526"/>
                <a:ext cx="4156342" cy="246221"/>
              </a:xfrm>
              <a:prstGeom prst="rect">
                <a:avLst/>
              </a:prstGeom>
              <a:noFill/>
            </p:spPr>
            <p:txBody>
              <a:bodyPr wrap="square">
                <a:spAutoFit/>
              </a:bodyPr>
              <a:lstStyle/>
              <a:p>
                <a:r>
                  <a:rPr lang="en-US" sz="1000" dirty="0">
                    <a:solidFill>
                      <a:schemeClr val="bg2">
                        <a:lumMod val="75000"/>
                        <a:lumOff val="25000"/>
                      </a:schemeClr>
                    </a:solidFill>
                    <a:latin typeface="Montserrat SemiBold" pitchFamily="2" charset="0"/>
                  </a:rPr>
                  <a:t>Cholera Cases per 100,000 people</a:t>
                </a:r>
              </a:p>
            </p:txBody>
          </p:sp>
        </p:grpSp>
      </p:grpSp>
      <p:sp>
        <p:nvSpPr>
          <p:cNvPr id="19" name="TextBox 18">
            <a:extLst>
              <a:ext uri="{FF2B5EF4-FFF2-40B4-BE49-F238E27FC236}">
                <a16:creationId xmlns:a16="http://schemas.microsoft.com/office/drawing/2014/main" id="{B7C70D65-07DD-79FC-0BD3-D69A45490356}"/>
              </a:ext>
            </a:extLst>
          </p:cNvPr>
          <p:cNvSpPr txBox="1"/>
          <p:nvPr/>
        </p:nvSpPr>
        <p:spPr>
          <a:xfrm>
            <a:off x="995832" y="3043019"/>
            <a:ext cx="2865618" cy="276999"/>
          </a:xfrm>
          <a:prstGeom prst="rect">
            <a:avLst/>
          </a:prstGeom>
          <a:noFill/>
        </p:spPr>
        <p:txBody>
          <a:bodyPr wrap="square">
            <a:spAutoFit/>
          </a:bodyPr>
          <a:lstStyle/>
          <a:p>
            <a:r>
              <a:rPr lang="en-US" sz="1200" dirty="0">
                <a:solidFill>
                  <a:schemeClr val="accent1"/>
                </a:solidFill>
                <a:latin typeface="Montserrat SemiBold" pitchFamily="2" charset="0"/>
              </a:rPr>
              <a:t>Predictor Variables</a:t>
            </a:r>
          </a:p>
        </p:txBody>
      </p:sp>
      <p:sp>
        <p:nvSpPr>
          <p:cNvPr id="22" name="TextBox 21">
            <a:extLst>
              <a:ext uri="{FF2B5EF4-FFF2-40B4-BE49-F238E27FC236}">
                <a16:creationId xmlns:a16="http://schemas.microsoft.com/office/drawing/2014/main" id="{40FC6461-E7F7-8FEE-D133-0546B9805C5D}"/>
              </a:ext>
            </a:extLst>
          </p:cNvPr>
          <p:cNvSpPr txBox="1"/>
          <p:nvPr/>
        </p:nvSpPr>
        <p:spPr>
          <a:xfrm>
            <a:off x="995833" y="3296803"/>
            <a:ext cx="4156342" cy="246221"/>
          </a:xfrm>
          <a:prstGeom prst="rect">
            <a:avLst/>
          </a:prstGeom>
          <a:noFill/>
        </p:spPr>
        <p:txBody>
          <a:bodyPr wrap="square">
            <a:spAutoFit/>
          </a:bodyPr>
          <a:lstStyle/>
          <a:p>
            <a:r>
              <a:rPr lang="en-US" sz="1000" dirty="0">
                <a:solidFill>
                  <a:schemeClr val="accent1"/>
                </a:solidFill>
                <a:latin typeface="Montserrat SemiBold" pitchFamily="2" charset="0"/>
              </a:rPr>
              <a:t>Environmental</a:t>
            </a:r>
          </a:p>
        </p:txBody>
      </p:sp>
      <p:sp>
        <p:nvSpPr>
          <p:cNvPr id="24" name="TextBox 23">
            <a:extLst>
              <a:ext uri="{FF2B5EF4-FFF2-40B4-BE49-F238E27FC236}">
                <a16:creationId xmlns:a16="http://schemas.microsoft.com/office/drawing/2014/main" id="{767490FA-8010-74F7-FCF6-3F14169F0145}"/>
              </a:ext>
            </a:extLst>
          </p:cNvPr>
          <p:cNvSpPr txBox="1"/>
          <p:nvPr/>
        </p:nvSpPr>
        <p:spPr>
          <a:xfrm>
            <a:off x="995833" y="3567574"/>
            <a:ext cx="4156342" cy="261610"/>
          </a:xfrm>
          <a:prstGeom prst="rect">
            <a:avLst/>
          </a:prstGeom>
          <a:noFill/>
        </p:spPr>
        <p:txBody>
          <a:bodyPr wrap="square">
            <a:spAutoFit/>
          </a:bodyPr>
          <a:lstStyle/>
          <a:p>
            <a:r>
              <a:rPr lang="en-US" sz="1100" dirty="0">
                <a:solidFill>
                  <a:schemeClr val="bg2">
                    <a:lumMod val="75000"/>
                    <a:lumOff val="25000"/>
                  </a:schemeClr>
                </a:solidFill>
                <a:latin typeface="+mj-lt"/>
              </a:rPr>
              <a:t>Rainfall frequency</a:t>
            </a:r>
          </a:p>
        </p:txBody>
      </p:sp>
      <p:sp>
        <p:nvSpPr>
          <p:cNvPr id="30" name="TextBox 29">
            <a:extLst>
              <a:ext uri="{FF2B5EF4-FFF2-40B4-BE49-F238E27FC236}">
                <a16:creationId xmlns:a16="http://schemas.microsoft.com/office/drawing/2014/main" id="{DD59AFC6-0197-B7FC-33AA-7FB0C78BA845}"/>
              </a:ext>
            </a:extLst>
          </p:cNvPr>
          <p:cNvSpPr txBox="1"/>
          <p:nvPr/>
        </p:nvSpPr>
        <p:spPr>
          <a:xfrm>
            <a:off x="995833" y="4783033"/>
            <a:ext cx="4156342" cy="261610"/>
          </a:xfrm>
          <a:prstGeom prst="rect">
            <a:avLst/>
          </a:prstGeom>
          <a:noFill/>
        </p:spPr>
        <p:txBody>
          <a:bodyPr wrap="square">
            <a:spAutoFit/>
          </a:bodyPr>
          <a:lstStyle/>
          <a:p>
            <a:r>
              <a:rPr lang="en-US" sz="1100" dirty="0">
                <a:solidFill>
                  <a:schemeClr val="bg2">
                    <a:lumMod val="75000"/>
                    <a:lumOff val="25000"/>
                  </a:schemeClr>
                </a:solidFill>
              </a:rPr>
              <a:t>pH, turbidity, dissolved oxygen</a:t>
            </a:r>
          </a:p>
        </p:txBody>
      </p:sp>
      <p:sp>
        <p:nvSpPr>
          <p:cNvPr id="34" name="TextBox 33">
            <a:extLst>
              <a:ext uri="{FF2B5EF4-FFF2-40B4-BE49-F238E27FC236}">
                <a16:creationId xmlns:a16="http://schemas.microsoft.com/office/drawing/2014/main" id="{59EDF824-7C09-B6F0-4324-DCC50DB3CDD1}"/>
              </a:ext>
            </a:extLst>
          </p:cNvPr>
          <p:cNvSpPr txBox="1"/>
          <p:nvPr/>
        </p:nvSpPr>
        <p:spPr>
          <a:xfrm>
            <a:off x="995833" y="5188186"/>
            <a:ext cx="4156342" cy="261610"/>
          </a:xfrm>
          <a:prstGeom prst="rect">
            <a:avLst/>
          </a:prstGeom>
          <a:noFill/>
        </p:spPr>
        <p:txBody>
          <a:bodyPr wrap="square">
            <a:spAutoFit/>
          </a:bodyPr>
          <a:lstStyle/>
          <a:p>
            <a:r>
              <a:rPr lang="en-US" sz="1100" dirty="0">
                <a:solidFill>
                  <a:schemeClr val="bg2">
                    <a:lumMod val="75000"/>
                    <a:lumOff val="25000"/>
                  </a:schemeClr>
                </a:solidFill>
              </a:rPr>
              <a:t>Nitrate and lead concentrations</a:t>
            </a:r>
          </a:p>
        </p:txBody>
      </p:sp>
      <p:cxnSp>
        <p:nvCxnSpPr>
          <p:cNvPr id="12" name="Straight Connector 11">
            <a:extLst>
              <a:ext uri="{FF2B5EF4-FFF2-40B4-BE49-F238E27FC236}">
                <a16:creationId xmlns:a16="http://schemas.microsoft.com/office/drawing/2014/main" id="{2B5D79A4-F76D-0662-DE00-C55B486845AE}"/>
              </a:ext>
            </a:extLst>
          </p:cNvPr>
          <p:cNvCxnSpPr/>
          <p:nvPr/>
        </p:nvCxnSpPr>
        <p:spPr>
          <a:xfrm>
            <a:off x="0" y="3893261"/>
            <a:ext cx="40862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6A47193-BEF2-2BF2-D237-DB2252D8B5EC}"/>
              </a:ext>
            </a:extLst>
          </p:cNvPr>
          <p:cNvCxnSpPr/>
          <p:nvPr/>
        </p:nvCxnSpPr>
        <p:spPr>
          <a:xfrm>
            <a:off x="0" y="4298414"/>
            <a:ext cx="40862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8F3986F-19F4-04EE-274D-B40AF3A48576}"/>
              </a:ext>
            </a:extLst>
          </p:cNvPr>
          <p:cNvCxnSpPr/>
          <p:nvPr/>
        </p:nvCxnSpPr>
        <p:spPr>
          <a:xfrm>
            <a:off x="0" y="2940218"/>
            <a:ext cx="4086225" cy="0"/>
          </a:xfrm>
          <a:prstGeom prst="line">
            <a:avLst/>
          </a:prstGeom>
          <a:ln w="31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C9288B90-5020-171D-C0DC-0243B3C6EC14}"/>
              </a:ext>
            </a:extLst>
          </p:cNvPr>
          <p:cNvCxnSpPr/>
          <p:nvPr/>
        </p:nvCxnSpPr>
        <p:spPr>
          <a:xfrm>
            <a:off x="0" y="4703567"/>
            <a:ext cx="40862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22E7256-2491-7F92-60E3-BE887C6CD956}"/>
              </a:ext>
            </a:extLst>
          </p:cNvPr>
          <p:cNvCxnSpPr/>
          <p:nvPr/>
        </p:nvCxnSpPr>
        <p:spPr>
          <a:xfrm>
            <a:off x="0" y="5108720"/>
            <a:ext cx="40862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233110DD-D432-A9AB-EA3C-06A8671F88B7}"/>
              </a:ext>
            </a:extLst>
          </p:cNvPr>
          <p:cNvCxnSpPr/>
          <p:nvPr/>
        </p:nvCxnSpPr>
        <p:spPr>
          <a:xfrm>
            <a:off x="0" y="5513873"/>
            <a:ext cx="40862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C1B5FCD-DC81-D8CD-726C-5FAD29FD2996}"/>
              </a:ext>
            </a:extLst>
          </p:cNvPr>
          <p:cNvSpPr txBox="1"/>
          <p:nvPr/>
        </p:nvSpPr>
        <p:spPr>
          <a:xfrm>
            <a:off x="995833" y="5593339"/>
            <a:ext cx="4156342" cy="261610"/>
          </a:xfrm>
          <a:prstGeom prst="rect">
            <a:avLst/>
          </a:prstGeom>
          <a:noFill/>
        </p:spPr>
        <p:txBody>
          <a:bodyPr wrap="square">
            <a:spAutoFit/>
          </a:bodyPr>
          <a:lstStyle/>
          <a:p>
            <a:r>
              <a:rPr lang="en-US" sz="1100" dirty="0">
                <a:solidFill>
                  <a:schemeClr val="bg2">
                    <a:lumMod val="75000"/>
                    <a:lumOff val="25000"/>
                  </a:schemeClr>
                </a:solidFill>
              </a:rPr>
              <a:t>Bacterial counts</a:t>
            </a:r>
            <a:endParaRPr lang="en-US" sz="1100" dirty="0">
              <a:solidFill>
                <a:schemeClr val="accent1"/>
              </a:solidFill>
              <a:latin typeface="Montserrat SemiBold" pitchFamily="2" charset="0"/>
            </a:endParaRPr>
          </a:p>
        </p:txBody>
      </p:sp>
      <p:grpSp>
        <p:nvGrpSpPr>
          <p:cNvPr id="59" name="Group 58">
            <a:extLst>
              <a:ext uri="{FF2B5EF4-FFF2-40B4-BE49-F238E27FC236}">
                <a16:creationId xmlns:a16="http://schemas.microsoft.com/office/drawing/2014/main" id="{670A2B71-FB20-43F6-73C9-987725D1DD33}"/>
              </a:ext>
            </a:extLst>
          </p:cNvPr>
          <p:cNvGrpSpPr/>
          <p:nvPr/>
        </p:nvGrpSpPr>
        <p:grpSpPr>
          <a:xfrm>
            <a:off x="9515475" y="1995610"/>
            <a:ext cx="2676525" cy="2882170"/>
            <a:chOff x="9515475" y="2127343"/>
            <a:chExt cx="2676525" cy="2882170"/>
          </a:xfrm>
        </p:grpSpPr>
        <p:sp>
          <p:nvSpPr>
            <p:cNvPr id="41" name="TextBox 40">
              <a:extLst>
                <a:ext uri="{FF2B5EF4-FFF2-40B4-BE49-F238E27FC236}">
                  <a16:creationId xmlns:a16="http://schemas.microsoft.com/office/drawing/2014/main" id="{D86369D0-1CCD-DAEF-8148-AA968C71170A}"/>
                </a:ext>
              </a:extLst>
            </p:cNvPr>
            <p:cNvSpPr txBox="1"/>
            <p:nvPr/>
          </p:nvSpPr>
          <p:spPr>
            <a:xfrm>
              <a:off x="9515475" y="2863824"/>
              <a:ext cx="2552833" cy="261610"/>
            </a:xfrm>
            <a:prstGeom prst="rect">
              <a:avLst/>
            </a:prstGeom>
            <a:noFill/>
          </p:spPr>
          <p:txBody>
            <a:bodyPr wrap="square">
              <a:spAutoFit/>
            </a:bodyPr>
            <a:lstStyle/>
            <a:p>
              <a:r>
                <a:rPr lang="en-US" sz="1100" dirty="0">
                  <a:solidFill>
                    <a:schemeClr val="bg2">
                      <a:lumMod val="75000"/>
                      <a:lumOff val="25000"/>
                    </a:schemeClr>
                  </a:solidFill>
                </a:rPr>
                <a:t>Sanitation access</a:t>
              </a:r>
            </a:p>
          </p:txBody>
        </p:sp>
        <p:sp>
          <p:nvSpPr>
            <p:cNvPr id="42" name="TextBox 41">
              <a:extLst>
                <a:ext uri="{FF2B5EF4-FFF2-40B4-BE49-F238E27FC236}">
                  <a16:creationId xmlns:a16="http://schemas.microsoft.com/office/drawing/2014/main" id="{66E19847-BBD5-2FC0-09A6-E5BFF54698BC}"/>
                </a:ext>
              </a:extLst>
            </p:cNvPr>
            <p:cNvSpPr txBox="1"/>
            <p:nvPr/>
          </p:nvSpPr>
          <p:spPr>
            <a:xfrm>
              <a:off x="9515475" y="3334843"/>
              <a:ext cx="2552833" cy="261610"/>
            </a:xfrm>
            <a:prstGeom prst="rect">
              <a:avLst/>
            </a:prstGeom>
            <a:noFill/>
          </p:spPr>
          <p:txBody>
            <a:bodyPr wrap="square">
              <a:spAutoFit/>
            </a:bodyPr>
            <a:lstStyle/>
            <a:p>
              <a:r>
                <a:rPr lang="en-US" sz="1100" dirty="0">
                  <a:solidFill>
                    <a:schemeClr val="bg2">
                      <a:lumMod val="75000"/>
                      <a:lumOff val="25000"/>
                    </a:schemeClr>
                  </a:solidFill>
                </a:rPr>
                <a:t>Open defecation rates</a:t>
              </a:r>
            </a:p>
          </p:txBody>
        </p:sp>
        <p:grpSp>
          <p:nvGrpSpPr>
            <p:cNvPr id="43" name="Group 42">
              <a:extLst>
                <a:ext uri="{FF2B5EF4-FFF2-40B4-BE49-F238E27FC236}">
                  <a16:creationId xmlns:a16="http://schemas.microsoft.com/office/drawing/2014/main" id="{6950627E-FB2A-75F7-4A26-D96F309B05C3}"/>
                </a:ext>
              </a:extLst>
            </p:cNvPr>
            <p:cNvGrpSpPr/>
            <p:nvPr/>
          </p:nvGrpSpPr>
          <p:grpSpPr>
            <a:xfrm>
              <a:off x="9515475" y="2127343"/>
              <a:ext cx="2552833" cy="535693"/>
              <a:chOff x="7391444" y="3528694"/>
              <a:chExt cx="4156343" cy="535693"/>
            </a:xfrm>
          </p:grpSpPr>
          <p:sp>
            <p:nvSpPr>
              <p:cNvPr id="44" name="TextBox 43">
                <a:extLst>
                  <a:ext uri="{FF2B5EF4-FFF2-40B4-BE49-F238E27FC236}">
                    <a16:creationId xmlns:a16="http://schemas.microsoft.com/office/drawing/2014/main" id="{DC5EA028-9F11-1342-EAA9-498F20D0D131}"/>
                  </a:ext>
                </a:extLst>
              </p:cNvPr>
              <p:cNvSpPr txBox="1"/>
              <p:nvPr/>
            </p:nvSpPr>
            <p:spPr>
              <a:xfrm>
                <a:off x="7391444" y="3528694"/>
                <a:ext cx="4044671" cy="307777"/>
              </a:xfrm>
              <a:prstGeom prst="rect">
                <a:avLst/>
              </a:prstGeom>
              <a:noFill/>
            </p:spPr>
            <p:txBody>
              <a:bodyPr wrap="square">
                <a:spAutoFit/>
              </a:bodyPr>
              <a:lstStyle/>
              <a:p>
                <a:r>
                  <a:rPr lang="en-US" sz="1400" dirty="0">
                    <a:solidFill>
                      <a:schemeClr val="accent1"/>
                    </a:solidFill>
                    <a:latin typeface="Montserrat SemiBold" pitchFamily="2" charset="0"/>
                  </a:rPr>
                  <a:t>Predictor Variables</a:t>
                </a:r>
              </a:p>
            </p:txBody>
          </p:sp>
          <p:sp>
            <p:nvSpPr>
              <p:cNvPr id="45" name="TextBox 44">
                <a:extLst>
                  <a:ext uri="{FF2B5EF4-FFF2-40B4-BE49-F238E27FC236}">
                    <a16:creationId xmlns:a16="http://schemas.microsoft.com/office/drawing/2014/main" id="{56E83F77-4DBC-C141-FA70-F3FA5280C02A}"/>
                  </a:ext>
                </a:extLst>
              </p:cNvPr>
              <p:cNvSpPr txBox="1"/>
              <p:nvPr/>
            </p:nvSpPr>
            <p:spPr>
              <a:xfrm>
                <a:off x="7391446" y="3810471"/>
                <a:ext cx="4156341" cy="253916"/>
              </a:xfrm>
              <a:prstGeom prst="rect">
                <a:avLst/>
              </a:prstGeom>
              <a:noFill/>
            </p:spPr>
            <p:txBody>
              <a:bodyPr wrap="square">
                <a:spAutoFit/>
              </a:bodyPr>
              <a:lstStyle/>
              <a:p>
                <a:r>
                  <a:rPr lang="en-US" sz="1050" dirty="0">
                    <a:solidFill>
                      <a:schemeClr val="accent1"/>
                    </a:solidFill>
                    <a:latin typeface="Montserrat SemiBold" pitchFamily="2" charset="0"/>
                  </a:rPr>
                  <a:t>Socio-economic</a:t>
                </a:r>
              </a:p>
            </p:txBody>
          </p:sp>
        </p:grpSp>
        <p:sp>
          <p:nvSpPr>
            <p:cNvPr id="47" name="TextBox 46">
              <a:extLst>
                <a:ext uri="{FF2B5EF4-FFF2-40B4-BE49-F238E27FC236}">
                  <a16:creationId xmlns:a16="http://schemas.microsoft.com/office/drawing/2014/main" id="{8A721F04-B6E0-A83A-FC7C-ECCEAE4F9DE4}"/>
                </a:ext>
              </a:extLst>
            </p:cNvPr>
            <p:cNvSpPr txBox="1"/>
            <p:nvPr/>
          </p:nvSpPr>
          <p:spPr>
            <a:xfrm>
              <a:off x="9515475" y="3805862"/>
              <a:ext cx="2552833" cy="261610"/>
            </a:xfrm>
            <a:prstGeom prst="rect">
              <a:avLst/>
            </a:prstGeom>
            <a:noFill/>
          </p:spPr>
          <p:txBody>
            <a:bodyPr wrap="square">
              <a:spAutoFit/>
            </a:bodyPr>
            <a:lstStyle/>
            <a:p>
              <a:r>
                <a:rPr lang="en-US" sz="1100" dirty="0">
                  <a:solidFill>
                    <a:schemeClr val="bg2">
                      <a:lumMod val="75000"/>
                      <a:lumOff val="25000"/>
                    </a:schemeClr>
                  </a:solidFill>
                </a:rPr>
                <a:t>Education levels</a:t>
              </a:r>
            </a:p>
          </p:txBody>
        </p:sp>
        <p:sp>
          <p:nvSpPr>
            <p:cNvPr id="48" name="TextBox 47">
              <a:extLst>
                <a:ext uri="{FF2B5EF4-FFF2-40B4-BE49-F238E27FC236}">
                  <a16:creationId xmlns:a16="http://schemas.microsoft.com/office/drawing/2014/main" id="{5F6B9CF5-E691-4B55-C57A-40D84CAAA49E}"/>
                </a:ext>
              </a:extLst>
            </p:cNvPr>
            <p:cNvSpPr txBox="1"/>
            <p:nvPr/>
          </p:nvSpPr>
          <p:spPr>
            <a:xfrm>
              <a:off x="9515475" y="4276881"/>
              <a:ext cx="2552833" cy="261610"/>
            </a:xfrm>
            <a:prstGeom prst="rect">
              <a:avLst/>
            </a:prstGeom>
            <a:noFill/>
          </p:spPr>
          <p:txBody>
            <a:bodyPr wrap="square">
              <a:spAutoFit/>
            </a:bodyPr>
            <a:lstStyle/>
            <a:p>
              <a:r>
                <a:rPr lang="en-US" sz="1100" dirty="0">
                  <a:solidFill>
                    <a:schemeClr val="bg2">
                      <a:lumMod val="75000"/>
                      <a:lumOff val="25000"/>
                    </a:schemeClr>
                  </a:solidFill>
                </a:rPr>
                <a:t>Population density</a:t>
              </a:r>
            </a:p>
          </p:txBody>
        </p:sp>
        <p:cxnSp>
          <p:nvCxnSpPr>
            <p:cNvPr id="50" name="Straight Connector 49">
              <a:extLst>
                <a:ext uri="{FF2B5EF4-FFF2-40B4-BE49-F238E27FC236}">
                  <a16:creationId xmlns:a16="http://schemas.microsoft.com/office/drawing/2014/main" id="{9F5E0329-7CE0-159C-50ED-724DB0D8C0A6}"/>
                </a:ext>
              </a:extLst>
            </p:cNvPr>
            <p:cNvCxnSpPr/>
            <p:nvPr/>
          </p:nvCxnSpPr>
          <p:spPr>
            <a:xfrm>
              <a:off x="9515475" y="3222444"/>
              <a:ext cx="26765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36F115CE-08AE-0E32-BE74-5DDEFD28801E}"/>
                </a:ext>
              </a:extLst>
            </p:cNvPr>
            <p:cNvCxnSpPr/>
            <p:nvPr/>
          </p:nvCxnSpPr>
          <p:spPr>
            <a:xfrm>
              <a:off x="9515475" y="3693463"/>
              <a:ext cx="26765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827F2CAA-6386-E257-9A06-FA6CBEE7DBBD}"/>
                </a:ext>
              </a:extLst>
            </p:cNvPr>
            <p:cNvCxnSpPr/>
            <p:nvPr/>
          </p:nvCxnSpPr>
          <p:spPr>
            <a:xfrm>
              <a:off x="9515475" y="4164482"/>
              <a:ext cx="26765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7483A3EF-6692-EE6A-1FF2-55E0903AE21C}"/>
                </a:ext>
              </a:extLst>
            </p:cNvPr>
            <p:cNvCxnSpPr/>
            <p:nvPr/>
          </p:nvCxnSpPr>
          <p:spPr>
            <a:xfrm>
              <a:off x="9515475" y="4635501"/>
              <a:ext cx="2676525"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4" name="TextBox 53">
              <a:extLst>
                <a:ext uri="{FF2B5EF4-FFF2-40B4-BE49-F238E27FC236}">
                  <a16:creationId xmlns:a16="http://schemas.microsoft.com/office/drawing/2014/main" id="{9F9692E8-5389-2ED4-4427-F6A2C57CEC9E}"/>
                </a:ext>
              </a:extLst>
            </p:cNvPr>
            <p:cNvSpPr txBox="1"/>
            <p:nvPr/>
          </p:nvSpPr>
          <p:spPr>
            <a:xfrm>
              <a:off x="9515475" y="4747903"/>
              <a:ext cx="2552833" cy="261610"/>
            </a:xfrm>
            <a:prstGeom prst="rect">
              <a:avLst/>
            </a:prstGeom>
            <a:noFill/>
          </p:spPr>
          <p:txBody>
            <a:bodyPr wrap="square">
              <a:spAutoFit/>
            </a:bodyPr>
            <a:lstStyle/>
            <a:p>
              <a:r>
                <a:rPr lang="en-US" sz="1100" dirty="0">
                  <a:solidFill>
                    <a:schemeClr val="bg2">
                      <a:lumMod val="75000"/>
                      <a:lumOff val="25000"/>
                    </a:schemeClr>
                  </a:solidFill>
                </a:rPr>
                <a:t>Infrastructure-related variables</a:t>
              </a:r>
              <a:endParaRPr lang="en-US" sz="1100" dirty="0">
                <a:solidFill>
                  <a:schemeClr val="accent1"/>
                </a:solidFill>
                <a:latin typeface="Montserrat SemiBold" pitchFamily="2" charset="0"/>
              </a:endParaRPr>
            </a:p>
          </p:txBody>
        </p:sp>
      </p:grpSp>
      <p:pic>
        <p:nvPicPr>
          <p:cNvPr id="10" name="Picture Placeholder 9">
            <a:extLst>
              <a:ext uri="{FF2B5EF4-FFF2-40B4-BE49-F238E27FC236}">
                <a16:creationId xmlns:a16="http://schemas.microsoft.com/office/drawing/2014/main" id="{D3F7CFC7-6045-9D01-3764-BAB68D45F942}"/>
              </a:ext>
            </a:extLst>
          </p:cNvPr>
          <p:cNvPicPr>
            <a:picLocks noGrp="1" noChangeAspect="1"/>
          </p:cNvPicPr>
          <p:nvPr>
            <p:ph type="pic" sz="quarter" idx="10"/>
          </p:nvPr>
        </p:nvPicPr>
        <p:blipFill>
          <a:blip r:embed="rId6">
            <a:extLst>
              <a:ext uri="{28A0092B-C50C-407E-A947-70E740481C1C}">
                <a14:useLocalDpi xmlns:a14="http://schemas.microsoft.com/office/drawing/2010/main" val="0"/>
              </a:ext>
            </a:extLst>
          </a:blip>
          <a:srcRect l="23023" r="23023"/>
          <a:stretch>
            <a:fillRect/>
          </a:stretch>
        </p:blipFill>
        <p:spPr/>
      </p:pic>
    </p:spTree>
    <p:extLst>
      <p:ext uri="{BB962C8B-B14F-4D97-AF65-F5344CB8AC3E}">
        <p14:creationId xmlns:p14="http://schemas.microsoft.com/office/powerpoint/2010/main" val="31678876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85A454-B138-927E-744C-FD4811AAB68E}"/>
            </a:ext>
          </a:extLst>
        </p:cNvPr>
        <p:cNvGrpSpPr/>
        <p:nvPr/>
      </p:nvGrpSpPr>
      <p:grpSpPr>
        <a:xfrm>
          <a:off x="0" y="0"/>
          <a:ext cx="0" cy="0"/>
          <a:chOff x="0" y="0"/>
          <a:chExt cx="0" cy="0"/>
        </a:xfrm>
      </p:grpSpPr>
      <p:grpSp>
        <p:nvGrpSpPr>
          <p:cNvPr id="93" name="Group 92">
            <a:extLst>
              <a:ext uri="{FF2B5EF4-FFF2-40B4-BE49-F238E27FC236}">
                <a16:creationId xmlns:a16="http://schemas.microsoft.com/office/drawing/2014/main" id="{6B7776DC-D249-0F5B-834A-02A5DFB2DCF2}"/>
              </a:ext>
            </a:extLst>
          </p:cNvPr>
          <p:cNvGrpSpPr/>
          <p:nvPr/>
        </p:nvGrpSpPr>
        <p:grpSpPr>
          <a:xfrm>
            <a:off x="10422295" y="119322"/>
            <a:ext cx="1632546" cy="808581"/>
            <a:chOff x="9204960" y="4970859"/>
            <a:chExt cx="2386965" cy="1209675"/>
          </a:xfrm>
        </p:grpSpPr>
        <p:sp>
          <p:nvSpPr>
            <p:cNvPr id="94" name="Rectangle: Rounded Corners 93">
              <a:extLst>
                <a:ext uri="{FF2B5EF4-FFF2-40B4-BE49-F238E27FC236}">
                  <a16:creationId xmlns:a16="http://schemas.microsoft.com/office/drawing/2014/main" id="{214B3460-B89A-7095-F2A7-ECCBDE4A7D7A}"/>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34A51925-325F-A809-0C47-CC17E770CE68}"/>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64F8D482-D0A1-C6FD-B889-EF13D37A9A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4822EBBA-9985-7E17-EBD5-AB3DFBE2D9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7B264146-535F-9C83-DE8A-32FB0CC03C89}"/>
                  </a:ext>
                </a:extLst>
              </p:cNvPr>
              <p:cNvPicPr>
                <a:picLocks noChangeAspect="1"/>
              </p:cNvPicPr>
              <p:nvPr/>
            </p:nvPicPr>
            <p:blipFill>
              <a:blip r:embed="rId5"/>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9D986A55-EB9C-D29B-2A4D-6E60FCDBE229}"/>
              </a:ext>
            </a:extLst>
          </p:cNvPr>
          <p:cNvSpPr txBox="1"/>
          <p:nvPr/>
        </p:nvSpPr>
        <p:spPr>
          <a:xfrm>
            <a:off x="2997200" y="927903"/>
            <a:ext cx="6197600" cy="523220"/>
          </a:xfrm>
          <a:prstGeom prst="rect">
            <a:avLst/>
          </a:prstGeom>
          <a:noFill/>
        </p:spPr>
        <p:txBody>
          <a:bodyPr wrap="square">
            <a:spAutoFit/>
          </a:bodyPr>
          <a:lstStyle/>
          <a:p>
            <a:pPr algn="ctr"/>
            <a:r>
              <a:rPr lang="en-US" sz="2800" dirty="0">
                <a:solidFill>
                  <a:schemeClr val="accent1"/>
                </a:solidFill>
                <a:latin typeface="Montserrat SemiBold" pitchFamily="2" charset="0"/>
              </a:rPr>
              <a:t>Dataset Pre-processing</a:t>
            </a:r>
          </a:p>
        </p:txBody>
      </p:sp>
      <p:sp>
        <p:nvSpPr>
          <p:cNvPr id="10" name="Freeform 18">
            <a:extLst>
              <a:ext uri="{FF2B5EF4-FFF2-40B4-BE49-F238E27FC236}">
                <a16:creationId xmlns:a16="http://schemas.microsoft.com/office/drawing/2014/main" id="{72BD28C0-4703-8290-0634-8BABB59F1351}"/>
              </a:ext>
            </a:extLst>
          </p:cNvPr>
          <p:cNvSpPr>
            <a:spLocks/>
          </p:cNvSpPr>
          <p:nvPr/>
        </p:nvSpPr>
        <p:spPr bwMode="auto">
          <a:xfrm>
            <a:off x="1462861" y="3398477"/>
            <a:ext cx="754725" cy="494666"/>
          </a:xfrm>
          <a:custGeom>
            <a:avLst/>
            <a:gdLst>
              <a:gd name="T0" fmla="*/ 0 w 682"/>
              <a:gd name="T1" fmla="*/ 447 h 447"/>
              <a:gd name="T2" fmla="*/ 682 w 682"/>
              <a:gd name="T3" fmla="*/ 447 h 447"/>
              <a:gd name="T4" fmla="*/ 682 w 682"/>
              <a:gd name="T5" fmla="*/ 0 h 447"/>
              <a:gd name="T6" fmla="*/ 670 w 682"/>
              <a:gd name="T7" fmla="*/ 0 h 447"/>
              <a:gd name="T8" fmla="*/ 670 w 682"/>
              <a:gd name="T9" fmla="*/ 435 h 447"/>
              <a:gd name="T10" fmla="*/ 0 w 682"/>
              <a:gd name="T11" fmla="*/ 435 h 447"/>
              <a:gd name="T12" fmla="*/ 0 w 682"/>
              <a:gd name="T13" fmla="*/ 447 h 447"/>
            </a:gdLst>
            <a:ahLst/>
            <a:cxnLst>
              <a:cxn ang="0">
                <a:pos x="T0" y="T1"/>
              </a:cxn>
              <a:cxn ang="0">
                <a:pos x="T2" y="T3"/>
              </a:cxn>
              <a:cxn ang="0">
                <a:pos x="T4" y="T5"/>
              </a:cxn>
              <a:cxn ang="0">
                <a:pos x="T6" y="T7"/>
              </a:cxn>
              <a:cxn ang="0">
                <a:pos x="T8" y="T9"/>
              </a:cxn>
              <a:cxn ang="0">
                <a:pos x="T10" y="T11"/>
              </a:cxn>
              <a:cxn ang="0">
                <a:pos x="T12" y="T13"/>
              </a:cxn>
            </a:cxnLst>
            <a:rect l="0" t="0" r="r" b="b"/>
            <a:pathLst>
              <a:path w="682" h="447">
                <a:moveTo>
                  <a:pt x="0" y="447"/>
                </a:moveTo>
                <a:lnTo>
                  <a:pt x="682" y="447"/>
                </a:lnTo>
                <a:lnTo>
                  <a:pt x="682" y="0"/>
                </a:lnTo>
                <a:lnTo>
                  <a:pt x="670" y="0"/>
                </a:lnTo>
                <a:lnTo>
                  <a:pt x="670" y="435"/>
                </a:lnTo>
                <a:lnTo>
                  <a:pt x="0" y="435"/>
                </a:lnTo>
                <a:lnTo>
                  <a:pt x="0" y="447"/>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Rectangle: Rounded Corners 15">
            <a:extLst>
              <a:ext uri="{FF2B5EF4-FFF2-40B4-BE49-F238E27FC236}">
                <a16:creationId xmlns:a16="http://schemas.microsoft.com/office/drawing/2014/main" id="{6040592B-0519-4C3D-28FD-6B950E615DCF}"/>
              </a:ext>
            </a:extLst>
          </p:cNvPr>
          <p:cNvSpPr>
            <a:spLocks noChangeArrowheads="1"/>
          </p:cNvSpPr>
          <p:nvPr/>
        </p:nvSpPr>
        <p:spPr bwMode="auto">
          <a:xfrm>
            <a:off x="1383184" y="3806826"/>
            <a:ext cx="159356" cy="159356"/>
          </a:xfrm>
          <a:prstGeom prst="round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Rectangle: Rounded Corners 14">
            <a:extLst>
              <a:ext uri="{FF2B5EF4-FFF2-40B4-BE49-F238E27FC236}">
                <a16:creationId xmlns:a16="http://schemas.microsoft.com/office/drawing/2014/main" id="{79AE579D-EBE1-A432-F766-2214D988BAFC}"/>
              </a:ext>
            </a:extLst>
          </p:cNvPr>
          <p:cNvSpPr>
            <a:spLocks noChangeArrowheads="1"/>
          </p:cNvSpPr>
          <p:nvPr/>
        </p:nvSpPr>
        <p:spPr bwMode="auto">
          <a:xfrm>
            <a:off x="1648776" y="2316742"/>
            <a:ext cx="1125448" cy="1126554"/>
          </a:xfrm>
          <a:prstGeom prst="roundRect">
            <a:avLst/>
          </a:prstGeom>
          <a:solidFill>
            <a:schemeClr val="bg1">
              <a:lumMod val="95000"/>
            </a:schemeClr>
          </a:solidFill>
          <a:ln>
            <a:noFill/>
          </a:ln>
          <a:effectLst>
            <a:outerShdw blurRad="114300" sx="101000" sy="101000" algn="ctr" rotWithShape="0">
              <a:srgbClr val="000000">
                <a:alpha val="11000"/>
              </a:srgbClr>
            </a:outerShdw>
          </a:effectLst>
        </p:spPr>
        <p:txBody>
          <a:bodyPr vert="horz" wrap="square" lIns="91440" tIns="45720" rIns="91440" bIns="45720" numCol="1" anchor="t" anchorCtr="0" compatLnSpc="1">
            <a:prstTxWarp prst="textNoShape">
              <a:avLst/>
            </a:prstTxWarp>
          </a:bodyPr>
          <a:lstStyle/>
          <a:p>
            <a:endParaRPr lang="en-US" dirty="0">
              <a:latin typeface="+mj-lt"/>
            </a:endParaRPr>
          </a:p>
        </p:txBody>
      </p:sp>
      <p:sp>
        <p:nvSpPr>
          <p:cNvPr id="40" name="TextBox 39">
            <a:extLst>
              <a:ext uri="{FF2B5EF4-FFF2-40B4-BE49-F238E27FC236}">
                <a16:creationId xmlns:a16="http://schemas.microsoft.com/office/drawing/2014/main" id="{A8EAAD61-6C51-B3A8-8DE8-80EBB8D16751}"/>
              </a:ext>
            </a:extLst>
          </p:cNvPr>
          <p:cNvSpPr txBox="1"/>
          <p:nvPr/>
        </p:nvSpPr>
        <p:spPr>
          <a:xfrm>
            <a:off x="1877316" y="2649187"/>
            <a:ext cx="668367" cy="461665"/>
          </a:xfrm>
          <a:prstGeom prst="rect">
            <a:avLst/>
          </a:prstGeom>
          <a:noFill/>
        </p:spPr>
        <p:txBody>
          <a:bodyPr wrap="square" rtlCol="0">
            <a:spAutoFit/>
          </a:bodyPr>
          <a:lstStyle/>
          <a:p>
            <a:pPr algn="ctr"/>
            <a:r>
              <a:rPr lang="en-US" sz="2400" dirty="0">
                <a:ln w="3175">
                  <a:noFill/>
                </a:ln>
                <a:solidFill>
                  <a:schemeClr val="tx1">
                    <a:lumMod val="75000"/>
                    <a:lumOff val="25000"/>
                  </a:schemeClr>
                </a:solidFill>
                <a:latin typeface="+mj-lt"/>
              </a:rPr>
              <a:t>01</a:t>
            </a:r>
            <a:r>
              <a:rPr lang="en-US" sz="2400" dirty="0">
                <a:ln w="3175">
                  <a:noFill/>
                </a:ln>
                <a:solidFill>
                  <a:schemeClr val="accent1"/>
                </a:solidFill>
                <a:latin typeface="+mj-lt"/>
              </a:rPr>
              <a:t>.</a:t>
            </a:r>
          </a:p>
        </p:txBody>
      </p:sp>
      <p:sp>
        <p:nvSpPr>
          <p:cNvPr id="11" name="Freeform 19">
            <a:extLst>
              <a:ext uri="{FF2B5EF4-FFF2-40B4-BE49-F238E27FC236}">
                <a16:creationId xmlns:a16="http://schemas.microsoft.com/office/drawing/2014/main" id="{2D775612-DEF5-C96F-C0A7-46287255A753}"/>
              </a:ext>
            </a:extLst>
          </p:cNvPr>
          <p:cNvSpPr>
            <a:spLocks/>
          </p:cNvSpPr>
          <p:nvPr/>
        </p:nvSpPr>
        <p:spPr bwMode="auto">
          <a:xfrm>
            <a:off x="9983266" y="3398477"/>
            <a:ext cx="754725" cy="494666"/>
          </a:xfrm>
          <a:custGeom>
            <a:avLst/>
            <a:gdLst>
              <a:gd name="T0" fmla="*/ 682 w 682"/>
              <a:gd name="T1" fmla="*/ 435 h 447"/>
              <a:gd name="T2" fmla="*/ 12 w 682"/>
              <a:gd name="T3" fmla="*/ 435 h 447"/>
              <a:gd name="T4" fmla="*/ 12 w 682"/>
              <a:gd name="T5" fmla="*/ 0 h 447"/>
              <a:gd name="T6" fmla="*/ 0 w 682"/>
              <a:gd name="T7" fmla="*/ 0 h 447"/>
              <a:gd name="T8" fmla="*/ 0 w 682"/>
              <a:gd name="T9" fmla="*/ 447 h 447"/>
              <a:gd name="T10" fmla="*/ 682 w 682"/>
              <a:gd name="T11" fmla="*/ 447 h 447"/>
              <a:gd name="T12" fmla="*/ 682 w 682"/>
              <a:gd name="T13" fmla="*/ 435 h 447"/>
            </a:gdLst>
            <a:ahLst/>
            <a:cxnLst>
              <a:cxn ang="0">
                <a:pos x="T0" y="T1"/>
              </a:cxn>
              <a:cxn ang="0">
                <a:pos x="T2" y="T3"/>
              </a:cxn>
              <a:cxn ang="0">
                <a:pos x="T4" y="T5"/>
              </a:cxn>
              <a:cxn ang="0">
                <a:pos x="T6" y="T7"/>
              </a:cxn>
              <a:cxn ang="0">
                <a:pos x="T8" y="T9"/>
              </a:cxn>
              <a:cxn ang="0">
                <a:pos x="T10" y="T11"/>
              </a:cxn>
              <a:cxn ang="0">
                <a:pos x="T12" y="T13"/>
              </a:cxn>
            </a:cxnLst>
            <a:rect l="0" t="0" r="r" b="b"/>
            <a:pathLst>
              <a:path w="682" h="447">
                <a:moveTo>
                  <a:pt x="682" y="435"/>
                </a:moveTo>
                <a:lnTo>
                  <a:pt x="12" y="435"/>
                </a:lnTo>
                <a:lnTo>
                  <a:pt x="12" y="0"/>
                </a:lnTo>
                <a:lnTo>
                  <a:pt x="0" y="0"/>
                </a:lnTo>
                <a:lnTo>
                  <a:pt x="0" y="447"/>
                </a:lnTo>
                <a:lnTo>
                  <a:pt x="682" y="447"/>
                </a:lnTo>
                <a:lnTo>
                  <a:pt x="682" y="435"/>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Rectangle: Rounded Corners 19">
            <a:extLst>
              <a:ext uri="{FF2B5EF4-FFF2-40B4-BE49-F238E27FC236}">
                <a16:creationId xmlns:a16="http://schemas.microsoft.com/office/drawing/2014/main" id="{BB4B2389-385A-2986-6AC4-6182675BFD75}"/>
              </a:ext>
            </a:extLst>
          </p:cNvPr>
          <p:cNvSpPr>
            <a:spLocks noChangeArrowheads="1"/>
          </p:cNvSpPr>
          <p:nvPr/>
        </p:nvSpPr>
        <p:spPr bwMode="auto">
          <a:xfrm>
            <a:off x="10649461" y="3806826"/>
            <a:ext cx="159356" cy="159356"/>
          </a:xfrm>
          <a:prstGeom prst="round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Rounded Corners 17">
            <a:extLst>
              <a:ext uri="{FF2B5EF4-FFF2-40B4-BE49-F238E27FC236}">
                <a16:creationId xmlns:a16="http://schemas.microsoft.com/office/drawing/2014/main" id="{EFBFEB7E-FB33-16F5-654E-149264D445DC}"/>
              </a:ext>
            </a:extLst>
          </p:cNvPr>
          <p:cNvSpPr>
            <a:spLocks noChangeArrowheads="1"/>
          </p:cNvSpPr>
          <p:nvPr/>
        </p:nvSpPr>
        <p:spPr bwMode="auto">
          <a:xfrm>
            <a:off x="9391215" y="2316742"/>
            <a:ext cx="1125449" cy="1126554"/>
          </a:xfrm>
          <a:prstGeom prst="roundRect">
            <a:avLst/>
          </a:prstGeom>
          <a:solidFill>
            <a:schemeClr val="bg1">
              <a:lumMod val="95000"/>
            </a:schemeClr>
          </a:solidFill>
          <a:ln>
            <a:noFill/>
          </a:ln>
          <a:effectLst>
            <a:outerShdw blurRad="114300" sx="101000" sy="101000" algn="ctr" rotWithShape="0">
              <a:srgbClr val="000000">
                <a:alpha val="11000"/>
              </a:srgbClr>
            </a:outerShdw>
          </a:effectLst>
        </p:spPr>
        <p:txBody>
          <a:bodyPr vert="horz" wrap="square" lIns="91440" tIns="45720" rIns="91440" bIns="45720" numCol="1" anchor="t" anchorCtr="0" compatLnSpc="1">
            <a:prstTxWarp prst="textNoShape">
              <a:avLst/>
            </a:prstTxWarp>
          </a:bodyPr>
          <a:lstStyle/>
          <a:p>
            <a:endParaRPr lang="en-US"/>
          </a:p>
        </p:txBody>
      </p:sp>
      <p:sp>
        <p:nvSpPr>
          <p:cNvPr id="43" name="TextBox 42">
            <a:extLst>
              <a:ext uri="{FF2B5EF4-FFF2-40B4-BE49-F238E27FC236}">
                <a16:creationId xmlns:a16="http://schemas.microsoft.com/office/drawing/2014/main" id="{66C86719-29FC-72E9-C82F-B543C71CB90B}"/>
              </a:ext>
            </a:extLst>
          </p:cNvPr>
          <p:cNvSpPr txBox="1"/>
          <p:nvPr/>
        </p:nvSpPr>
        <p:spPr>
          <a:xfrm>
            <a:off x="9619755" y="2649187"/>
            <a:ext cx="668368" cy="461665"/>
          </a:xfrm>
          <a:prstGeom prst="rect">
            <a:avLst/>
          </a:prstGeom>
          <a:noFill/>
        </p:spPr>
        <p:txBody>
          <a:bodyPr wrap="square" rtlCol="0">
            <a:spAutoFit/>
          </a:bodyPr>
          <a:lstStyle/>
          <a:p>
            <a:pPr algn="ctr"/>
            <a:r>
              <a:rPr lang="en-US" sz="2400" dirty="0">
                <a:ln w="3175">
                  <a:noFill/>
                </a:ln>
                <a:solidFill>
                  <a:schemeClr val="tx1">
                    <a:lumMod val="75000"/>
                    <a:lumOff val="25000"/>
                  </a:schemeClr>
                </a:solidFill>
                <a:latin typeface="+mj-lt"/>
              </a:rPr>
              <a:t>05</a:t>
            </a:r>
            <a:r>
              <a:rPr lang="en-US" sz="2400" dirty="0">
                <a:ln w="3175">
                  <a:noFill/>
                </a:ln>
                <a:solidFill>
                  <a:schemeClr val="accent1"/>
                </a:solidFill>
                <a:latin typeface="+mj-lt"/>
              </a:rPr>
              <a:t>.</a:t>
            </a:r>
          </a:p>
        </p:txBody>
      </p:sp>
      <p:grpSp>
        <p:nvGrpSpPr>
          <p:cNvPr id="72" name="Group 71">
            <a:extLst>
              <a:ext uri="{FF2B5EF4-FFF2-40B4-BE49-F238E27FC236}">
                <a16:creationId xmlns:a16="http://schemas.microsoft.com/office/drawing/2014/main" id="{A5C84C9A-3365-1185-78DF-8F2ED6B0200B}"/>
              </a:ext>
            </a:extLst>
          </p:cNvPr>
          <p:cNvGrpSpPr/>
          <p:nvPr/>
        </p:nvGrpSpPr>
        <p:grpSpPr>
          <a:xfrm>
            <a:off x="3337052" y="2152797"/>
            <a:ext cx="1404320" cy="1789430"/>
            <a:chOff x="3315986" y="1846581"/>
            <a:chExt cx="1884948" cy="2401861"/>
          </a:xfrm>
        </p:grpSpPr>
        <p:sp>
          <p:nvSpPr>
            <p:cNvPr id="13" name="Freeform 8">
              <a:extLst>
                <a:ext uri="{FF2B5EF4-FFF2-40B4-BE49-F238E27FC236}">
                  <a16:creationId xmlns:a16="http://schemas.microsoft.com/office/drawing/2014/main" id="{EEEBD313-FA47-C194-4CFF-47FFCDE6C9F7}"/>
                </a:ext>
              </a:extLst>
            </p:cNvPr>
            <p:cNvSpPr>
              <a:spLocks/>
            </p:cNvSpPr>
            <p:nvPr/>
          </p:nvSpPr>
          <p:spPr bwMode="auto">
            <a:xfrm>
              <a:off x="3922021" y="3734499"/>
              <a:ext cx="344608" cy="415906"/>
            </a:xfrm>
            <a:custGeom>
              <a:avLst/>
              <a:gdLst>
                <a:gd name="T0" fmla="*/ 232 w 232"/>
                <a:gd name="T1" fmla="*/ 0 h 280"/>
                <a:gd name="T2" fmla="*/ 220 w 232"/>
                <a:gd name="T3" fmla="*/ 0 h 280"/>
                <a:gd name="T4" fmla="*/ 220 w 232"/>
                <a:gd name="T5" fmla="*/ 268 h 280"/>
                <a:gd name="T6" fmla="*/ 0 w 232"/>
                <a:gd name="T7" fmla="*/ 268 h 280"/>
                <a:gd name="T8" fmla="*/ 0 w 232"/>
                <a:gd name="T9" fmla="*/ 280 h 280"/>
                <a:gd name="T10" fmla="*/ 232 w 232"/>
                <a:gd name="T11" fmla="*/ 280 h 280"/>
                <a:gd name="T12" fmla="*/ 232 w 232"/>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32" h="280">
                  <a:moveTo>
                    <a:pt x="232" y="0"/>
                  </a:moveTo>
                  <a:lnTo>
                    <a:pt x="220" y="0"/>
                  </a:lnTo>
                  <a:lnTo>
                    <a:pt x="220" y="268"/>
                  </a:lnTo>
                  <a:lnTo>
                    <a:pt x="0" y="268"/>
                  </a:lnTo>
                  <a:lnTo>
                    <a:pt x="0" y="280"/>
                  </a:lnTo>
                  <a:lnTo>
                    <a:pt x="232" y="280"/>
                  </a:lnTo>
                  <a:lnTo>
                    <a:pt x="23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2BCECB04-6548-4C40-379E-81F8EE2C6108}"/>
                </a:ext>
              </a:extLst>
            </p:cNvPr>
            <p:cNvSpPr>
              <a:spLocks/>
            </p:cNvSpPr>
            <p:nvPr/>
          </p:nvSpPr>
          <p:spPr bwMode="auto">
            <a:xfrm>
              <a:off x="3922021" y="3734499"/>
              <a:ext cx="344608" cy="415906"/>
            </a:xfrm>
            <a:custGeom>
              <a:avLst/>
              <a:gdLst>
                <a:gd name="T0" fmla="*/ 232 w 232"/>
                <a:gd name="T1" fmla="*/ 0 h 280"/>
                <a:gd name="T2" fmla="*/ 220 w 232"/>
                <a:gd name="T3" fmla="*/ 0 h 280"/>
                <a:gd name="T4" fmla="*/ 220 w 232"/>
                <a:gd name="T5" fmla="*/ 268 h 280"/>
                <a:gd name="T6" fmla="*/ 0 w 232"/>
                <a:gd name="T7" fmla="*/ 268 h 280"/>
                <a:gd name="T8" fmla="*/ 0 w 232"/>
                <a:gd name="T9" fmla="*/ 280 h 280"/>
                <a:gd name="T10" fmla="*/ 232 w 232"/>
                <a:gd name="T11" fmla="*/ 280 h 280"/>
                <a:gd name="T12" fmla="*/ 232 w 232"/>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32" h="280">
                  <a:moveTo>
                    <a:pt x="232" y="0"/>
                  </a:moveTo>
                  <a:lnTo>
                    <a:pt x="220" y="0"/>
                  </a:lnTo>
                  <a:lnTo>
                    <a:pt x="220" y="268"/>
                  </a:lnTo>
                  <a:lnTo>
                    <a:pt x="0" y="268"/>
                  </a:lnTo>
                  <a:lnTo>
                    <a:pt x="0" y="280"/>
                  </a:lnTo>
                  <a:lnTo>
                    <a:pt x="232" y="280"/>
                  </a:lnTo>
                  <a:lnTo>
                    <a:pt x="232"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Rounded Corners 24">
              <a:extLst>
                <a:ext uri="{FF2B5EF4-FFF2-40B4-BE49-F238E27FC236}">
                  <a16:creationId xmlns:a16="http://schemas.microsoft.com/office/drawing/2014/main" id="{E6B7CB7B-D227-27A9-2054-5CAA524D002A}"/>
                </a:ext>
              </a:extLst>
            </p:cNvPr>
            <p:cNvSpPr>
              <a:spLocks noChangeArrowheads="1"/>
            </p:cNvSpPr>
            <p:nvPr/>
          </p:nvSpPr>
          <p:spPr bwMode="auto">
            <a:xfrm>
              <a:off x="3815073" y="4034546"/>
              <a:ext cx="213896" cy="213896"/>
            </a:xfrm>
            <a:prstGeom prst="round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Rectangle: Rounded Corners 23">
              <a:extLst>
                <a:ext uri="{FF2B5EF4-FFF2-40B4-BE49-F238E27FC236}">
                  <a16:creationId xmlns:a16="http://schemas.microsoft.com/office/drawing/2014/main" id="{776CB757-9C93-4C6A-A29E-2E5886CC70C2}"/>
                </a:ext>
              </a:extLst>
            </p:cNvPr>
            <p:cNvSpPr>
              <a:spLocks noChangeArrowheads="1"/>
            </p:cNvSpPr>
            <p:nvPr/>
          </p:nvSpPr>
          <p:spPr bwMode="auto">
            <a:xfrm>
              <a:off x="3315986" y="1846581"/>
              <a:ext cx="1884948" cy="1887919"/>
            </a:xfrm>
            <a:prstGeom prst="roundRect">
              <a:avLst/>
            </a:prstGeom>
            <a:solidFill>
              <a:schemeClr val="bg1">
                <a:lumMod val="95000"/>
              </a:schemeClr>
            </a:solidFill>
            <a:ln>
              <a:noFill/>
            </a:ln>
            <a:effectLst>
              <a:outerShdw blurRad="114300" sx="101000" sy="101000" algn="ctr" rotWithShape="0">
                <a:srgbClr val="000000">
                  <a:alpha val="11000"/>
                </a:srgbClr>
              </a:outerShdw>
            </a:effectLst>
          </p:spPr>
          <p:txBody>
            <a:bodyPr vert="horz" wrap="square" lIns="91440" tIns="45720" rIns="91440" bIns="45720" numCol="1" anchor="t" anchorCtr="0" compatLnSpc="1">
              <a:prstTxWarp prst="textNoShape">
                <a:avLst/>
              </a:prstTxWarp>
            </a:bodyPr>
            <a:lstStyle/>
            <a:p>
              <a:endParaRPr lang="en-US"/>
            </a:p>
          </p:txBody>
        </p:sp>
        <p:sp>
          <p:nvSpPr>
            <p:cNvPr id="39" name="TextBox 38">
              <a:extLst>
                <a:ext uri="{FF2B5EF4-FFF2-40B4-BE49-F238E27FC236}">
                  <a16:creationId xmlns:a16="http://schemas.microsoft.com/office/drawing/2014/main" id="{B48E2FC7-6BAB-E710-56D7-50F5239D445C}"/>
                </a:ext>
              </a:extLst>
            </p:cNvPr>
            <p:cNvSpPr txBox="1"/>
            <p:nvPr/>
          </p:nvSpPr>
          <p:spPr>
            <a:xfrm>
              <a:off x="3809902" y="2512860"/>
              <a:ext cx="897115" cy="619669"/>
            </a:xfrm>
            <a:prstGeom prst="rect">
              <a:avLst/>
            </a:prstGeom>
            <a:noFill/>
          </p:spPr>
          <p:txBody>
            <a:bodyPr wrap="square" rtlCol="0">
              <a:spAutoFit/>
            </a:bodyPr>
            <a:lstStyle/>
            <a:p>
              <a:pPr algn="ctr"/>
              <a:r>
                <a:rPr lang="en-US" sz="2400" dirty="0">
                  <a:ln w="3175">
                    <a:noFill/>
                  </a:ln>
                  <a:solidFill>
                    <a:schemeClr val="tx1">
                      <a:lumMod val="75000"/>
                      <a:lumOff val="25000"/>
                    </a:schemeClr>
                  </a:solidFill>
                  <a:latin typeface="+mj-lt"/>
                </a:rPr>
                <a:t>02</a:t>
              </a:r>
              <a:r>
                <a:rPr lang="en-US" sz="2400" dirty="0">
                  <a:ln w="3175">
                    <a:noFill/>
                  </a:ln>
                  <a:solidFill>
                    <a:schemeClr val="accent1"/>
                  </a:solidFill>
                  <a:latin typeface="+mj-lt"/>
                </a:rPr>
                <a:t>.</a:t>
              </a:r>
            </a:p>
          </p:txBody>
        </p:sp>
      </p:grpSp>
      <p:grpSp>
        <p:nvGrpSpPr>
          <p:cNvPr id="73" name="Group 72">
            <a:extLst>
              <a:ext uri="{FF2B5EF4-FFF2-40B4-BE49-F238E27FC236}">
                <a16:creationId xmlns:a16="http://schemas.microsoft.com/office/drawing/2014/main" id="{56BC0E6C-21B7-DB65-91D3-3FAE518FE3E3}"/>
              </a:ext>
            </a:extLst>
          </p:cNvPr>
          <p:cNvGrpSpPr/>
          <p:nvPr/>
        </p:nvGrpSpPr>
        <p:grpSpPr>
          <a:xfrm>
            <a:off x="7424066" y="2152797"/>
            <a:ext cx="1404320" cy="1789430"/>
            <a:chOff x="7022010" y="1846581"/>
            <a:chExt cx="1884948" cy="2401861"/>
          </a:xfrm>
        </p:grpSpPr>
        <p:sp>
          <p:nvSpPr>
            <p:cNvPr id="14" name="Freeform 10">
              <a:extLst>
                <a:ext uri="{FF2B5EF4-FFF2-40B4-BE49-F238E27FC236}">
                  <a16:creationId xmlns:a16="http://schemas.microsoft.com/office/drawing/2014/main" id="{AB1B9C59-907A-143C-560D-79ECCA6FD98D}"/>
                </a:ext>
              </a:extLst>
            </p:cNvPr>
            <p:cNvSpPr>
              <a:spLocks/>
            </p:cNvSpPr>
            <p:nvPr/>
          </p:nvSpPr>
          <p:spPr bwMode="auto">
            <a:xfrm>
              <a:off x="7956313" y="3734499"/>
              <a:ext cx="377287" cy="415906"/>
            </a:xfrm>
            <a:custGeom>
              <a:avLst/>
              <a:gdLst>
                <a:gd name="T0" fmla="*/ 12 w 254"/>
                <a:gd name="T1" fmla="*/ 0 h 280"/>
                <a:gd name="T2" fmla="*/ 0 w 254"/>
                <a:gd name="T3" fmla="*/ 0 h 280"/>
                <a:gd name="T4" fmla="*/ 0 w 254"/>
                <a:gd name="T5" fmla="*/ 280 h 280"/>
                <a:gd name="T6" fmla="*/ 254 w 254"/>
                <a:gd name="T7" fmla="*/ 280 h 280"/>
                <a:gd name="T8" fmla="*/ 254 w 254"/>
                <a:gd name="T9" fmla="*/ 268 h 280"/>
                <a:gd name="T10" fmla="*/ 12 w 254"/>
                <a:gd name="T11" fmla="*/ 268 h 280"/>
                <a:gd name="T12" fmla="*/ 12 w 254"/>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54" h="280">
                  <a:moveTo>
                    <a:pt x="12" y="0"/>
                  </a:moveTo>
                  <a:lnTo>
                    <a:pt x="0" y="0"/>
                  </a:lnTo>
                  <a:lnTo>
                    <a:pt x="0" y="280"/>
                  </a:lnTo>
                  <a:lnTo>
                    <a:pt x="254" y="280"/>
                  </a:lnTo>
                  <a:lnTo>
                    <a:pt x="254" y="268"/>
                  </a:lnTo>
                  <a:lnTo>
                    <a:pt x="12" y="268"/>
                  </a:lnTo>
                  <a:lnTo>
                    <a:pt x="1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9">
              <a:extLst>
                <a:ext uri="{FF2B5EF4-FFF2-40B4-BE49-F238E27FC236}">
                  <a16:creationId xmlns:a16="http://schemas.microsoft.com/office/drawing/2014/main" id="{53B8AC19-930E-0D07-36E2-0746E1F5233E}"/>
                </a:ext>
              </a:extLst>
            </p:cNvPr>
            <p:cNvSpPr>
              <a:spLocks/>
            </p:cNvSpPr>
            <p:nvPr/>
          </p:nvSpPr>
          <p:spPr bwMode="auto">
            <a:xfrm>
              <a:off x="7956313" y="3734499"/>
              <a:ext cx="377287" cy="415906"/>
            </a:xfrm>
            <a:custGeom>
              <a:avLst/>
              <a:gdLst>
                <a:gd name="T0" fmla="*/ 12 w 254"/>
                <a:gd name="T1" fmla="*/ 0 h 280"/>
                <a:gd name="T2" fmla="*/ 0 w 254"/>
                <a:gd name="T3" fmla="*/ 0 h 280"/>
                <a:gd name="T4" fmla="*/ 0 w 254"/>
                <a:gd name="T5" fmla="*/ 280 h 280"/>
                <a:gd name="T6" fmla="*/ 254 w 254"/>
                <a:gd name="T7" fmla="*/ 280 h 280"/>
                <a:gd name="T8" fmla="*/ 254 w 254"/>
                <a:gd name="T9" fmla="*/ 268 h 280"/>
                <a:gd name="T10" fmla="*/ 12 w 254"/>
                <a:gd name="T11" fmla="*/ 268 h 280"/>
                <a:gd name="T12" fmla="*/ 12 w 254"/>
                <a:gd name="T13" fmla="*/ 0 h 280"/>
              </a:gdLst>
              <a:ahLst/>
              <a:cxnLst>
                <a:cxn ang="0">
                  <a:pos x="T0" y="T1"/>
                </a:cxn>
                <a:cxn ang="0">
                  <a:pos x="T2" y="T3"/>
                </a:cxn>
                <a:cxn ang="0">
                  <a:pos x="T4" y="T5"/>
                </a:cxn>
                <a:cxn ang="0">
                  <a:pos x="T6" y="T7"/>
                </a:cxn>
                <a:cxn ang="0">
                  <a:pos x="T8" y="T9"/>
                </a:cxn>
                <a:cxn ang="0">
                  <a:pos x="T10" y="T11"/>
                </a:cxn>
                <a:cxn ang="0">
                  <a:pos x="T12" y="T13"/>
                </a:cxn>
              </a:cxnLst>
              <a:rect l="0" t="0" r="r" b="b"/>
              <a:pathLst>
                <a:path w="254" h="280">
                  <a:moveTo>
                    <a:pt x="12" y="0"/>
                  </a:moveTo>
                  <a:lnTo>
                    <a:pt x="0" y="0"/>
                  </a:lnTo>
                  <a:lnTo>
                    <a:pt x="0" y="280"/>
                  </a:lnTo>
                  <a:lnTo>
                    <a:pt x="254" y="280"/>
                  </a:lnTo>
                  <a:lnTo>
                    <a:pt x="254" y="268"/>
                  </a:lnTo>
                  <a:lnTo>
                    <a:pt x="12" y="268"/>
                  </a:lnTo>
                  <a:lnTo>
                    <a:pt x="12" y="0"/>
                  </a:lnTo>
                  <a:close/>
                </a:path>
              </a:pathLst>
            </a:cu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Rounded Corners 27">
              <a:extLst>
                <a:ext uri="{FF2B5EF4-FFF2-40B4-BE49-F238E27FC236}">
                  <a16:creationId xmlns:a16="http://schemas.microsoft.com/office/drawing/2014/main" id="{D83B8D40-0D42-FA64-C9D3-0D3AEA9F1EC1}"/>
                </a:ext>
              </a:extLst>
            </p:cNvPr>
            <p:cNvSpPr>
              <a:spLocks noChangeArrowheads="1"/>
            </p:cNvSpPr>
            <p:nvPr/>
          </p:nvSpPr>
          <p:spPr bwMode="auto">
            <a:xfrm>
              <a:off x="8238535" y="4034546"/>
              <a:ext cx="213896" cy="213896"/>
            </a:xfrm>
            <a:prstGeom prst="round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Rounded Corners 26">
              <a:extLst>
                <a:ext uri="{FF2B5EF4-FFF2-40B4-BE49-F238E27FC236}">
                  <a16:creationId xmlns:a16="http://schemas.microsoft.com/office/drawing/2014/main" id="{86877BB9-D0B9-6D8E-0EFF-B67A8D5224BE}"/>
                </a:ext>
              </a:extLst>
            </p:cNvPr>
            <p:cNvSpPr>
              <a:spLocks noChangeArrowheads="1"/>
            </p:cNvSpPr>
            <p:nvPr/>
          </p:nvSpPr>
          <p:spPr bwMode="auto">
            <a:xfrm>
              <a:off x="7022010" y="1846581"/>
              <a:ext cx="1884948" cy="1887919"/>
            </a:xfrm>
            <a:prstGeom prst="roundRect">
              <a:avLst/>
            </a:prstGeom>
            <a:solidFill>
              <a:schemeClr val="bg1">
                <a:lumMod val="95000"/>
              </a:schemeClr>
            </a:solidFill>
            <a:ln>
              <a:noFill/>
            </a:ln>
            <a:effectLst>
              <a:outerShdw blurRad="114300" sx="101000" sy="101000" algn="ctr" rotWithShape="0">
                <a:srgbClr val="000000">
                  <a:alpha val="11000"/>
                </a:srgbClr>
              </a:outerShdw>
            </a:effectLst>
          </p:spPr>
          <p:txBody>
            <a:bodyPr vert="horz" wrap="square" lIns="91440" tIns="45720" rIns="91440" bIns="45720" numCol="1" anchor="t" anchorCtr="0" compatLnSpc="1">
              <a:prstTxWarp prst="textNoShape">
                <a:avLst/>
              </a:prstTxWarp>
            </a:bodyPr>
            <a:lstStyle/>
            <a:p>
              <a:endParaRPr lang="en-US" dirty="0"/>
            </a:p>
          </p:txBody>
        </p:sp>
        <p:sp>
          <p:nvSpPr>
            <p:cNvPr id="41" name="TextBox 40">
              <a:extLst>
                <a:ext uri="{FF2B5EF4-FFF2-40B4-BE49-F238E27FC236}">
                  <a16:creationId xmlns:a16="http://schemas.microsoft.com/office/drawing/2014/main" id="{B1ED1BDC-10A8-AE5F-3543-C4EB69D8AB57}"/>
                </a:ext>
              </a:extLst>
            </p:cNvPr>
            <p:cNvSpPr txBox="1"/>
            <p:nvPr/>
          </p:nvSpPr>
          <p:spPr>
            <a:xfrm>
              <a:off x="7515926" y="2512860"/>
              <a:ext cx="897115" cy="619669"/>
            </a:xfrm>
            <a:prstGeom prst="rect">
              <a:avLst/>
            </a:prstGeom>
            <a:noFill/>
          </p:spPr>
          <p:txBody>
            <a:bodyPr wrap="square" rtlCol="0">
              <a:spAutoFit/>
            </a:bodyPr>
            <a:lstStyle/>
            <a:p>
              <a:pPr algn="ctr"/>
              <a:r>
                <a:rPr lang="en-US" sz="2400" dirty="0">
                  <a:ln w="3175">
                    <a:noFill/>
                  </a:ln>
                  <a:solidFill>
                    <a:schemeClr val="tx1">
                      <a:lumMod val="75000"/>
                      <a:lumOff val="25000"/>
                    </a:schemeClr>
                  </a:solidFill>
                  <a:latin typeface="+mj-lt"/>
                </a:rPr>
                <a:t>04</a:t>
              </a:r>
              <a:r>
                <a:rPr lang="en-US" sz="2400" dirty="0">
                  <a:ln w="3175">
                    <a:noFill/>
                  </a:ln>
                  <a:solidFill>
                    <a:schemeClr val="accent1"/>
                  </a:solidFill>
                  <a:latin typeface="+mj-lt"/>
                </a:rPr>
                <a:t>.</a:t>
              </a:r>
            </a:p>
          </p:txBody>
        </p:sp>
      </p:grpSp>
      <p:grpSp>
        <p:nvGrpSpPr>
          <p:cNvPr id="74" name="Group 73">
            <a:extLst>
              <a:ext uri="{FF2B5EF4-FFF2-40B4-BE49-F238E27FC236}">
                <a16:creationId xmlns:a16="http://schemas.microsoft.com/office/drawing/2014/main" id="{42BAD963-1F06-DF3F-57ED-CA8EF4A00CBF}"/>
              </a:ext>
            </a:extLst>
          </p:cNvPr>
          <p:cNvGrpSpPr/>
          <p:nvPr/>
        </p:nvGrpSpPr>
        <p:grpSpPr>
          <a:xfrm>
            <a:off x="5304200" y="2064669"/>
            <a:ext cx="1557038" cy="1864680"/>
            <a:chOff x="5068733" y="1745575"/>
            <a:chExt cx="2089934" cy="2502867"/>
          </a:xfrm>
        </p:grpSpPr>
        <p:sp>
          <p:nvSpPr>
            <p:cNvPr id="32" name="Rectangle: Rounded Corners 31">
              <a:extLst>
                <a:ext uri="{FF2B5EF4-FFF2-40B4-BE49-F238E27FC236}">
                  <a16:creationId xmlns:a16="http://schemas.microsoft.com/office/drawing/2014/main" id="{9117885C-09BA-7B08-F565-6613EC29914E}"/>
                </a:ext>
              </a:extLst>
            </p:cNvPr>
            <p:cNvSpPr>
              <a:spLocks noChangeArrowheads="1"/>
            </p:cNvSpPr>
            <p:nvPr/>
          </p:nvSpPr>
          <p:spPr bwMode="auto">
            <a:xfrm>
              <a:off x="6006752" y="4034546"/>
              <a:ext cx="213896" cy="213896"/>
            </a:xfrm>
            <a:prstGeom prst="round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Rounded Corners 32">
              <a:extLst>
                <a:ext uri="{FF2B5EF4-FFF2-40B4-BE49-F238E27FC236}">
                  <a16:creationId xmlns:a16="http://schemas.microsoft.com/office/drawing/2014/main" id="{A4A63845-9BD3-8195-ED0F-2BFFDDDDA4FD}"/>
                </a:ext>
              </a:extLst>
            </p:cNvPr>
            <p:cNvSpPr>
              <a:spLocks noChangeArrowheads="1"/>
            </p:cNvSpPr>
            <p:nvPr/>
          </p:nvSpPr>
          <p:spPr bwMode="auto">
            <a:xfrm>
              <a:off x="6104787" y="3883037"/>
              <a:ext cx="17825" cy="151509"/>
            </a:xfrm>
            <a:prstGeom prst="round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6">
              <a:extLst>
                <a:ext uri="{FF2B5EF4-FFF2-40B4-BE49-F238E27FC236}">
                  <a16:creationId xmlns:a16="http://schemas.microsoft.com/office/drawing/2014/main" id="{3FF3D23A-B177-E4DF-C246-1C3F222C3F9D}"/>
                </a:ext>
              </a:extLst>
            </p:cNvPr>
            <p:cNvSpPr>
              <a:spLocks/>
            </p:cNvSpPr>
            <p:nvPr/>
          </p:nvSpPr>
          <p:spPr bwMode="auto">
            <a:xfrm>
              <a:off x="6104787" y="3883037"/>
              <a:ext cx="17825" cy="151509"/>
            </a:xfrm>
            <a:prstGeom prst="roundRect">
              <a:avLst/>
            </a:prstGeom>
            <a:solidFill>
              <a:schemeClr val="bg1">
                <a:lumMod val="6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Rounded Corners 33">
              <a:extLst>
                <a:ext uri="{FF2B5EF4-FFF2-40B4-BE49-F238E27FC236}">
                  <a16:creationId xmlns:a16="http://schemas.microsoft.com/office/drawing/2014/main" id="{BA119228-5EC3-EFEF-1715-91F467A02EC5}"/>
                </a:ext>
              </a:extLst>
            </p:cNvPr>
            <p:cNvSpPr>
              <a:spLocks noChangeArrowheads="1"/>
            </p:cNvSpPr>
            <p:nvPr/>
          </p:nvSpPr>
          <p:spPr bwMode="auto">
            <a:xfrm>
              <a:off x="5068733" y="1745575"/>
              <a:ext cx="2089934" cy="2089932"/>
            </a:xfrm>
            <a:prstGeom prst="roundRect">
              <a:avLst/>
            </a:prstGeom>
            <a:solidFill>
              <a:schemeClr val="bg1">
                <a:lumMod val="95000"/>
              </a:schemeClr>
            </a:solidFill>
            <a:ln>
              <a:noFill/>
            </a:ln>
            <a:effectLst>
              <a:outerShdw blurRad="114300" sx="101000" sy="101000" algn="ctr" rotWithShape="0">
                <a:srgbClr val="000000">
                  <a:alpha val="11000"/>
                </a:srgbClr>
              </a:outerShdw>
            </a:effectLst>
          </p:spPr>
          <p:txBody>
            <a:bodyPr vert="horz" wrap="square" lIns="91440" tIns="45720" rIns="91440" bIns="45720" numCol="1" anchor="t" anchorCtr="0" compatLnSpc="1">
              <a:prstTxWarp prst="textNoShape">
                <a:avLst/>
              </a:prstTxWarp>
            </a:bodyPr>
            <a:lstStyle/>
            <a:p>
              <a:endParaRPr lang="en-US"/>
            </a:p>
          </p:txBody>
        </p:sp>
        <p:sp>
          <p:nvSpPr>
            <p:cNvPr id="42" name="TextBox 41">
              <a:extLst>
                <a:ext uri="{FF2B5EF4-FFF2-40B4-BE49-F238E27FC236}">
                  <a16:creationId xmlns:a16="http://schemas.microsoft.com/office/drawing/2014/main" id="{0D56C90A-23FD-5872-E0DD-357A427B88BF}"/>
                </a:ext>
              </a:extLst>
            </p:cNvPr>
            <p:cNvSpPr txBox="1"/>
            <p:nvPr/>
          </p:nvSpPr>
          <p:spPr>
            <a:xfrm>
              <a:off x="5642092" y="2530144"/>
              <a:ext cx="897115" cy="619670"/>
            </a:xfrm>
            <a:prstGeom prst="rect">
              <a:avLst/>
            </a:prstGeom>
            <a:noFill/>
          </p:spPr>
          <p:txBody>
            <a:bodyPr wrap="square" rtlCol="0">
              <a:spAutoFit/>
            </a:bodyPr>
            <a:lstStyle/>
            <a:p>
              <a:pPr algn="ctr"/>
              <a:r>
                <a:rPr lang="en-US" sz="2400" dirty="0">
                  <a:ln w="3175">
                    <a:noFill/>
                  </a:ln>
                  <a:solidFill>
                    <a:schemeClr val="tx1">
                      <a:lumMod val="75000"/>
                      <a:lumOff val="25000"/>
                    </a:schemeClr>
                  </a:solidFill>
                  <a:latin typeface="+mj-lt"/>
                </a:rPr>
                <a:t>03</a:t>
              </a:r>
              <a:r>
                <a:rPr lang="en-US" sz="2400" dirty="0">
                  <a:ln w="3175">
                    <a:noFill/>
                  </a:ln>
                  <a:solidFill>
                    <a:schemeClr val="accent1"/>
                  </a:solidFill>
                  <a:latin typeface="+mj-lt"/>
                </a:rPr>
                <a:t>.</a:t>
              </a:r>
            </a:p>
          </p:txBody>
        </p:sp>
      </p:grpSp>
      <p:grpSp>
        <p:nvGrpSpPr>
          <p:cNvPr id="47" name="Group 46">
            <a:extLst>
              <a:ext uri="{FF2B5EF4-FFF2-40B4-BE49-F238E27FC236}">
                <a16:creationId xmlns:a16="http://schemas.microsoft.com/office/drawing/2014/main" id="{0384ACD9-CCA6-C69E-1ED1-E18CE8DBCCB0}"/>
              </a:ext>
            </a:extLst>
          </p:cNvPr>
          <p:cNvGrpSpPr/>
          <p:nvPr/>
        </p:nvGrpSpPr>
        <p:grpSpPr>
          <a:xfrm>
            <a:off x="2792902" y="4525031"/>
            <a:ext cx="1973058" cy="1369614"/>
            <a:chOff x="995833" y="4663796"/>
            <a:chExt cx="4156342" cy="1369614"/>
          </a:xfrm>
        </p:grpSpPr>
        <p:sp>
          <p:nvSpPr>
            <p:cNvPr id="48" name="TextBox 47">
              <a:extLst>
                <a:ext uri="{FF2B5EF4-FFF2-40B4-BE49-F238E27FC236}">
                  <a16:creationId xmlns:a16="http://schemas.microsoft.com/office/drawing/2014/main" id="{F60F7518-3A8B-B77A-2F2F-CAB57D014542}"/>
                </a:ext>
              </a:extLst>
            </p:cNvPr>
            <p:cNvSpPr txBox="1"/>
            <p:nvPr/>
          </p:nvSpPr>
          <p:spPr>
            <a:xfrm>
              <a:off x="995833" y="4663796"/>
              <a:ext cx="4156342" cy="253916"/>
            </a:xfrm>
            <a:prstGeom prst="rect">
              <a:avLst/>
            </a:prstGeom>
            <a:noFill/>
          </p:spPr>
          <p:txBody>
            <a:bodyPr wrap="square">
              <a:spAutoFit/>
            </a:bodyPr>
            <a:lstStyle/>
            <a:p>
              <a:r>
                <a:rPr lang="en-US" sz="1050" dirty="0">
                  <a:solidFill>
                    <a:schemeClr val="accent1"/>
                  </a:solidFill>
                  <a:latin typeface="Montserrat SemiBold" pitchFamily="2" charset="0"/>
                </a:rPr>
                <a:t>Feature </a:t>
              </a:r>
              <a:r>
                <a:rPr lang="en-US" sz="1050" dirty="0" err="1">
                  <a:solidFill>
                    <a:schemeClr val="accent1"/>
                  </a:solidFill>
                  <a:latin typeface="Montserrat SemiBold" pitchFamily="2" charset="0"/>
                </a:rPr>
                <a:t>Categorisation</a:t>
              </a:r>
              <a:endParaRPr lang="en-US" sz="1050" dirty="0">
                <a:solidFill>
                  <a:schemeClr val="accent1"/>
                </a:solidFill>
                <a:latin typeface="Montserrat SemiBold" pitchFamily="2" charset="0"/>
              </a:endParaRPr>
            </a:p>
          </p:txBody>
        </p:sp>
        <p:sp>
          <p:nvSpPr>
            <p:cNvPr id="49" name="TextBox 48">
              <a:extLst>
                <a:ext uri="{FF2B5EF4-FFF2-40B4-BE49-F238E27FC236}">
                  <a16:creationId xmlns:a16="http://schemas.microsoft.com/office/drawing/2014/main" id="{029CD778-4E2B-71F5-A5D2-242378FB88FE}"/>
                </a:ext>
              </a:extLst>
            </p:cNvPr>
            <p:cNvSpPr txBox="1"/>
            <p:nvPr/>
          </p:nvSpPr>
          <p:spPr>
            <a:xfrm>
              <a:off x="995833" y="4886942"/>
              <a:ext cx="4156342" cy="1146468"/>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Separated numerical and categorical features.</a:t>
              </a:r>
            </a:p>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Target variable excluded from all preprocessing steps.</a:t>
              </a:r>
            </a:p>
          </p:txBody>
        </p:sp>
      </p:grpSp>
      <p:grpSp>
        <p:nvGrpSpPr>
          <p:cNvPr id="51" name="Group 50">
            <a:extLst>
              <a:ext uri="{FF2B5EF4-FFF2-40B4-BE49-F238E27FC236}">
                <a16:creationId xmlns:a16="http://schemas.microsoft.com/office/drawing/2014/main" id="{85714359-1B93-7C0A-295B-A00570CAEFDB}"/>
              </a:ext>
            </a:extLst>
          </p:cNvPr>
          <p:cNvGrpSpPr/>
          <p:nvPr/>
        </p:nvGrpSpPr>
        <p:grpSpPr>
          <a:xfrm>
            <a:off x="476332" y="4525031"/>
            <a:ext cx="1973058" cy="1161865"/>
            <a:chOff x="995833" y="4663796"/>
            <a:chExt cx="4156342" cy="1161865"/>
          </a:xfrm>
        </p:grpSpPr>
        <p:sp>
          <p:nvSpPr>
            <p:cNvPr id="52" name="TextBox 51">
              <a:extLst>
                <a:ext uri="{FF2B5EF4-FFF2-40B4-BE49-F238E27FC236}">
                  <a16:creationId xmlns:a16="http://schemas.microsoft.com/office/drawing/2014/main" id="{CCE8A163-5968-5B16-05CF-62F97256353F}"/>
                </a:ext>
              </a:extLst>
            </p:cNvPr>
            <p:cNvSpPr txBox="1"/>
            <p:nvPr/>
          </p:nvSpPr>
          <p:spPr>
            <a:xfrm>
              <a:off x="995833" y="4663796"/>
              <a:ext cx="4156342" cy="253916"/>
            </a:xfrm>
            <a:prstGeom prst="rect">
              <a:avLst/>
            </a:prstGeom>
            <a:noFill/>
          </p:spPr>
          <p:txBody>
            <a:bodyPr wrap="square">
              <a:spAutoFit/>
            </a:bodyPr>
            <a:lstStyle/>
            <a:p>
              <a:r>
                <a:rPr lang="en-US" sz="1050" dirty="0">
                  <a:solidFill>
                    <a:schemeClr val="accent1"/>
                  </a:solidFill>
                  <a:latin typeface="Montserrat SemiBold" pitchFamily="2" charset="0"/>
                </a:rPr>
                <a:t>Target Variable Validation</a:t>
              </a:r>
            </a:p>
          </p:txBody>
        </p:sp>
        <p:sp>
          <p:nvSpPr>
            <p:cNvPr id="53" name="TextBox 52">
              <a:extLst>
                <a:ext uri="{FF2B5EF4-FFF2-40B4-BE49-F238E27FC236}">
                  <a16:creationId xmlns:a16="http://schemas.microsoft.com/office/drawing/2014/main" id="{851F05DC-4642-67DE-1064-602981A15736}"/>
                </a:ext>
              </a:extLst>
            </p:cNvPr>
            <p:cNvSpPr txBox="1"/>
            <p:nvPr/>
          </p:nvSpPr>
          <p:spPr>
            <a:xfrm>
              <a:off x="995833" y="4886942"/>
              <a:ext cx="4156342" cy="938719"/>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Confirmed the presence of Cholera Cases per 100,000 people before transformation.</a:t>
              </a:r>
            </a:p>
          </p:txBody>
        </p:sp>
      </p:grpSp>
      <p:grpSp>
        <p:nvGrpSpPr>
          <p:cNvPr id="54" name="Group 53">
            <a:extLst>
              <a:ext uri="{FF2B5EF4-FFF2-40B4-BE49-F238E27FC236}">
                <a16:creationId xmlns:a16="http://schemas.microsoft.com/office/drawing/2014/main" id="{48E09CA7-9E4D-29E0-ECF5-592E6CCF5764}"/>
              </a:ext>
            </a:extLst>
          </p:cNvPr>
          <p:cNvGrpSpPr/>
          <p:nvPr/>
        </p:nvGrpSpPr>
        <p:grpSpPr>
          <a:xfrm>
            <a:off x="5109472" y="4525031"/>
            <a:ext cx="1973058" cy="1877445"/>
            <a:chOff x="995833" y="4663796"/>
            <a:chExt cx="4156342" cy="1877445"/>
          </a:xfrm>
        </p:grpSpPr>
        <p:sp>
          <p:nvSpPr>
            <p:cNvPr id="55" name="TextBox 54">
              <a:extLst>
                <a:ext uri="{FF2B5EF4-FFF2-40B4-BE49-F238E27FC236}">
                  <a16:creationId xmlns:a16="http://schemas.microsoft.com/office/drawing/2014/main" id="{D0063AC2-7CEA-A70F-3C6F-2FB0AE1740AB}"/>
                </a:ext>
              </a:extLst>
            </p:cNvPr>
            <p:cNvSpPr txBox="1"/>
            <p:nvPr/>
          </p:nvSpPr>
          <p:spPr>
            <a:xfrm>
              <a:off x="995833" y="4663796"/>
              <a:ext cx="4156342" cy="261610"/>
            </a:xfrm>
            <a:prstGeom prst="rect">
              <a:avLst/>
            </a:prstGeom>
            <a:noFill/>
          </p:spPr>
          <p:txBody>
            <a:bodyPr wrap="square">
              <a:spAutoFit/>
            </a:bodyPr>
            <a:lstStyle/>
            <a:p>
              <a:r>
                <a:rPr lang="en-US" sz="1050" dirty="0">
                  <a:solidFill>
                    <a:schemeClr val="accent1"/>
                  </a:solidFill>
                  <a:latin typeface="Montserrat SemiBold" pitchFamily="2" charset="0"/>
                </a:rPr>
                <a:t>Skewness Handling</a:t>
              </a:r>
            </a:p>
          </p:txBody>
        </p:sp>
        <p:sp>
          <p:nvSpPr>
            <p:cNvPr id="56" name="TextBox 55">
              <a:extLst>
                <a:ext uri="{FF2B5EF4-FFF2-40B4-BE49-F238E27FC236}">
                  <a16:creationId xmlns:a16="http://schemas.microsoft.com/office/drawing/2014/main" id="{EB2391AD-AB22-5727-2B86-7703BC252FDB}"/>
                </a:ext>
              </a:extLst>
            </p:cNvPr>
            <p:cNvSpPr txBox="1"/>
            <p:nvPr/>
          </p:nvSpPr>
          <p:spPr>
            <a:xfrm>
              <a:off x="995833" y="4886942"/>
              <a:ext cx="4156342" cy="1654299"/>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Calculated skewness coefficients for numerical features.</a:t>
              </a:r>
            </a:p>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Applied log1p transformation to variables with skew &gt; 1 to reduce outlier impact and </a:t>
              </a:r>
              <a:r>
                <a:rPr lang="en-US" sz="1100" dirty="0" err="1">
                  <a:solidFill>
                    <a:schemeClr val="bg2">
                      <a:lumMod val="75000"/>
                      <a:lumOff val="25000"/>
                    </a:schemeClr>
                  </a:solidFill>
                  <a:latin typeface="+mj-lt"/>
                </a:rPr>
                <a:t>stabilise</a:t>
              </a:r>
              <a:r>
                <a:rPr lang="en-US" sz="1100" dirty="0">
                  <a:solidFill>
                    <a:schemeClr val="bg2">
                      <a:lumMod val="75000"/>
                      <a:lumOff val="25000"/>
                    </a:schemeClr>
                  </a:solidFill>
                  <a:latin typeface="+mj-lt"/>
                </a:rPr>
                <a:t> feature distributions.</a:t>
              </a:r>
            </a:p>
          </p:txBody>
        </p:sp>
      </p:grpSp>
      <p:grpSp>
        <p:nvGrpSpPr>
          <p:cNvPr id="57" name="Group 56">
            <a:extLst>
              <a:ext uri="{FF2B5EF4-FFF2-40B4-BE49-F238E27FC236}">
                <a16:creationId xmlns:a16="http://schemas.microsoft.com/office/drawing/2014/main" id="{248D9BC1-98EA-7AB8-EB43-84238F3041D9}"/>
              </a:ext>
            </a:extLst>
          </p:cNvPr>
          <p:cNvGrpSpPr/>
          <p:nvPr/>
        </p:nvGrpSpPr>
        <p:grpSpPr>
          <a:xfrm>
            <a:off x="7426042" y="4525031"/>
            <a:ext cx="1973058" cy="1331142"/>
            <a:chOff x="995833" y="4663796"/>
            <a:chExt cx="4156342" cy="1331142"/>
          </a:xfrm>
        </p:grpSpPr>
        <p:sp>
          <p:nvSpPr>
            <p:cNvPr id="58" name="TextBox 57">
              <a:extLst>
                <a:ext uri="{FF2B5EF4-FFF2-40B4-BE49-F238E27FC236}">
                  <a16:creationId xmlns:a16="http://schemas.microsoft.com/office/drawing/2014/main" id="{C8CA88AF-1E5C-EC92-9247-2ADC39E7E26B}"/>
                </a:ext>
              </a:extLst>
            </p:cNvPr>
            <p:cNvSpPr txBox="1"/>
            <p:nvPr/>
          </p:nvSpPr>
          <p:spPr>
            <a:xfrm>
              <a:off x="995833" y="4663796"/>
              <a:ext cx="4156342" cy="261610"/>
            </a:xfrm>
            <a:prstGeom prst="rect">
              <a:avLst/>
            </a:prstGeom>
            <a:noFill/>
          </p:spPr>
          <p:txBody>
            <a:bodyPr wrap="square">
              <a:spAutoFit/>
            </a:bodyPr>
            <a:lstStyle/>
            <a:p>
              <a:r>
                <a:rPr lang="en-US" sz="1050" dirty="0" err="1">
                  <a:solidFill>
                    <a:schemeClr val="accent1"/>
                  </a:solidFill>
                  <a:latin typeface="Montserrat SemiBold" pitchFamily="2" charset="0"/>
                </a:rPr>
                <a:t>Normalisation</a:t>
              </a:r>
              <a:endParaRPr lang="en-US" sz="1100" dirty="0">
                <a:solidFill>
                  <a:schemeClr val="accent1"/>
                </a:solidFill>
                <a:latin typeface="Montserrat SemiBold" pitchFamily="2" charset="0"/>
              </a:endParaRPr>
            </a:p>
          </p:txBody>
        </p:sp>
        <p:sp>
          <p:nvSpPr>
            <p:cNvPr id="59" name="TextBox 58">
              <a:extLst>
                <a:ext uri="{FF2B5EF4-FFF2-40B4-BE49-F238E27FC236}">
                  <a16:creationId xmlns:a16="http://schemas.microsoft.com/office/drawing/2014/main" id="{5CC72B34-3E90-CD8E-BC7B-D31654316392}"/>
                </a:ext>
              </a:extLst>
            </p:cNvPr>
            <p:cNvSpPr txBox="1"/>
            <p:nvPr/>
          </p:nvSpPr>
          <p:spPr>
            <a:xfrm>
              <a:off x="995833" y="4886942"/>
              <a:ext cx="4156342" cy="1107996"/>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100" dirty="0" err="1">
                  <a:solidFill>
                    <a:schemeClr val="bg2">
                      <a:lumMod val="75000"/>
                      <a:lumOff val="25000"/>
                    </a:schemeClr>
                  </a:solidFill>
                  <a:latin typeface="+mj-lt"/>
                </a:rPr>
                <a:t>Standardised</a:t>
              </a:r>
              <a:r>
                <a:rPr lang="en-US" sz="1100" dirty="0">
                  <a:solidFill>
                    <a:schemeClr val="bg2">
                      <a:lumMod val="75000"/>
                      <a:lumOff val="25000"/>
                    </a:schemeClr>
                  </a:solidFill>
                  <a:latin typeface="+mj-lt"/>
                </a:rPr>
                <a:t> numerical features using z-score </a:t>
              </a:r>
              <a:r>
                <a:rPr lang="en-US" sz="1100" dirty="0" err="1">
                  <a:solidFill>
                    <a:schemeClr val="bg2">
                      <a:lumMod val="75000"/>
                      <a:lumOff val="25000"/>
                    </a:schemeClr>
                  </a:solidFill>
                  <a:latin typeface="+mj-lt"/>
                </a:rPr>
                <a:t>normalisation</a:t>
              </a:r>
              <a:r>
                <a:rPr lang="en-US" sz="1100" dirty="0">
                  <a:solidFill>
                    <a:schemeClr val="bg2">
                      <a:lumMod val="75000"/>
                      <a:lumOff val="25000"/>
                    </a:schemeClr>
                  </a:solidFill>
                  <a:latin typeface="+mj-lt"/>
                </a:rPr>
                <a:t> for consistent scaling across all variables.</a:t>
              </a:r>
            </a:p>
          </p:txBody>
        </p:sp>
      </p:grpSp>
      <p:grpSp>
        <p:nvGrpSpPr>
          <p:cNvPr id="60" name="Group 59">
            <a:extLst>
              <a:ext uri="{FF2B5EF4-FFF2-40B4-BE49-F238E27FC236}">
                <a16:creationId xmlns:a16="http://schemas.microsoft.com/office/drawing/2014/main" id="{D514C48C-8DFD-97DD-AA9F-CDFABA810B99}"/>
              </a:ext>
            </a:extLst>
          </p:cNvPr>
          <p:cNvGrpSpPr/>
          <p:nvPr/>
        </p:nvGrpSpPr>
        <p:grpSpPr>
          <a:xfrm>
            <a:off x="9742610" y="4525031"/>
            <a:ext cx="1973058" cy="992587"/>
            <a:chOff x="995833" y="4663796"/>
            <a:chExt cx="4156342" cy="992587"/>
          </a:xfrm>
        </p:grpSpPr>
        <p:sp>
          <p:nvSpPr>
            <p:cNvPr id="61" name="TextBox 60">
              <a:extLst>
                <a:ext uri="{FF2B5EF4-FFF2-40B4-BE49-F238E27FC236}">
                  <a16:creationId xmlns:a16="http://schemas.microsoft.com/office/drawing/2014/main" id="{6C8271A8-43C0-6982-68F6-9D27C1F651D5}"/>
                </a:ext>
              </a:extLst>
            </p:cNvPr>
            <p:cNvSpPr txBox="1"/>
            <p:nvPr/>
          </p:nvSpPr>
          <p:spPr>
            <a:xfrm>
              <a:off x="995833" y="4663796"/>
              <a:ext cx="4156342" cy="253916"/>
            </a:xfrm>
            <a:prstGeom prst="rect">
              <a:avLst/>
            </a:prstGeom>
            <a:noFill/>
          </p:spPr>
          <p:txBody>
            <a:bodyPr wrap="square">
              <a:spAutoFit/>
            </a:bodyPr>
            <a:lstStyle/>
            <a:p>
              <a:r>
                <a:rPr lang="en-US" sz="1050" dirty="0">
                  <a:solidFill>
                    <a:schemeClr val="accent1"/>
                  </a:solidFill>
                  <a:latin typeface="Montserrat SemiBold" pitchFamily="2" charset="0"/>
                </a:rPr>
                <a:t>Categorical Encoding</a:t>
              </a:r>
            </a:p>
          </p:txBody>
        </p:sp>
        <p:sp>
          <p:nvSpPr>
            <p:cNvPr id="62" name="TextBox 61">
              <a:extLst>
                <a:ext uri="{FF2B5EF4-FFF2-40B4-BE49-F238E27FC236}">
                  <a16:creationId xmlns:a16="http://schemas.microsoft.com/office/drawing/2014/main" id="{93D5C08B-C9CD-55C0-31DC-3BB8AE217DEA}"/>
                </a:ext>
              </a:extLst>
            </p:cNvPr>
            <p:cNvSpPr txBox="1"/>
            <p:nvPr/>
          </p:nvSpPr>
          <p:spPr>
            <a:xfrm>
              <a:off x="995833" y="4886942"/>
              <a:ext cx="4156342" cy="769441"/>
            </a:xfrm>
            <a:prstGeom prst="rect">
              <a:avLst/>
            </a:prstGeom>
            <a:noFill/>
          </p:spPr>
          <p:txBody>
            <a:bodyPr wrap="square">
              <a:spAutoFit/>
            </a:bodyPr>
            <a:lstStyle/>
            <a:p>
              <a:pPr marL="171450" indent="-171450">
                <a:spcBef>
                  <a:spcPts val="300"/>
                </a:spcBef>
                <a:buClr>
                  <a:schemeClr val="accent1"/>
                </a:buClr>
                <a:buFont typeface="Webdings" panose="05030102010509060703" pitchFamily="18" charset="2"/>
                <a:buChar char="4"/>
              </a:pPr>
              <a:r>
                <a:rPr lang="en-US" sz="1100" dirty="0">
                  <a:solidFill>
                    <a:schemeClr val="bg2">
                      <a:lumMod val="75000"/>
                      <a:lumOff val="25000"/>
                    </a:schemeClr>
                  </a:solidFill>
                  <a:latin typeface="+mj-lt"/>
                </a:rPr>
                <a:t>Used one-hot encoding with the first category dropped to avoid multicollinearity.</a:t>
              </a:r>
            </a:p>
          </p:txBody>
        </p:sp>
      </p:grpSp>
      <p:cxnSp>
        <p:nvCxnSpPr>
          <p:cNvPr id="64" name="Straight Connector 63">
            <a:extLst>
              <a:ext uri="{FF2B5EF4-FFF2-40B4-BE49-F238E27FC236}">
                <a16:creationId xmlns:a16="http://schemas.microsoft.com/office/drawing/2014/main" id="{F563DD93-6316-7F26-FAF5-FB4256884728}"/>
              </a:ext>
            </a:extLst>
          </p:cNvPr>
          <p:cNvCxnSpPr>
            <a:cxnSpLocks/>
          </p:cNvCxnSpPr>
          <p:nvPr/>
        </p:nvCxnSpPr>
        <p:spPr>
          <a:xfrm>
            <a:off x="2621146" y="4403146"/>
            <a:ext cx="0" cy="1459495"/>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838B34D-3745-DE2C-A357-01E8705319F5}"/>
              </a:ext>
            </a:extLst>
          </p:cNvPr>
          <p:cNvCxnSpPr>
            <a:cxnSpLocks/>
          </p:cNvCxnSpPr>
          <p:nvPr/>
        </p:nvCxnSpPr>
        <p:spPr>
          <a:xfrm>
            <a:off x="4937716" y="4403146"/>
            <a:ext cx="0" cy="1459495"/>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DAADB572-335A-D18E-4A27-7853C73B74B7}"/>
              </a:ext>
            </a:extLst>
          </p:cNvPr>
          <p:cNvCxnSpPr>
            <a:cxnSpLocks/>
          </p:cNvCxnSpPr>
          <p:nvPr/>
        </p:nvCxnSpPr>
        <p:spPr>
          <a:xfrm>
            <a:off x="7254286" y="4403146"/>
            <a:ext cx="0" cy="1459495"/>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DDE587D0-3ED8-A078-1E15-EBB1DD4EC1E5}"/>
              </a:ext>
            </a:extLst>
          </p:cNvPr>
          <p:cNvCxnSpPr>
            <a:cxnSpLocks/>
          </p:cNvCxnSpPr>
          <p:nvPr/>
        </p:nvCxnSpPr>
        <p:spPr>
          <a:xfrm>
            <a:off x="9570856" y="4403146"/>
            <a:ext cx="0" cy="1459495"/>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43554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E19218-BDA8-A393-A417-30CEEC351BFD}"/>
            </a:ext>
          </a:extLst>
        </p:cNvPr>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276BE63B-2DC9-5892-9E4D-B8D2D994295B}"/>
              </a:ext>
            </a:extLst>
          </p:cNvPr>
          <p:cNvSpPr/>
          <p:nvPr/>
        </p:nvSpPr>
        <p:spPr>
          <a:xfrm>
            <a:off x="548158" y="1381125"/>
            <a:ext cx="6267450" cy="4867275"/>
          </a:xfrm>
          <a:prstGeom prst="roundRect">
            <a:avLst>
              <a:gd name="adj" fmla="val 336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Rounded Corners 9">
            <a:extLst>
              <a:ext uri="{FF2B5EF4-FFF2-40B4-BE49-F238E27FC236}">
                <a16:creationId xmlns:a16="http://schemas.microsoft.com/office/drawing/2014/main" id="{DD45B362-BCE4-73FB-593E-76ABCE2F5710}"/>
              </a:ext>
            </a:extLst>
          </p:cNvPr>
          <p:cNvSpPr/>
          <p:nvPr/>
        </p:nvSpPr>
        <p:spPr>
          <a:xfrm>
            <a:off x="905265" y="954477"/>
            <a:ext cx="6141684" cy="4949046"/>
          </a:xfrm>
          <a:prstGeom prst="roundRect">
            <a:avLst>
              <a:gd name="adj" fmla="val 3965"/>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371A850-CCB2-2619-5316-2C3ABB30BEE9}"/>
              </a:ext>
            </a:extLst>
          </p:cNvPr>
          <p:cNvPicPr>
            <a:picLocks noChangeAspect="1"/>
          </p:cNvPicPr>
          <p:nvPr/>
        </p:nvPicPr>
        <p:blipFill>
          <a:blip r:embed="rId3">
            <a:extLst>
              <a:ext uri="{28A0092B-C50C-407E-A947-70E740481C1C}">
                <a14:useLocalDpi xmlns:a14="http://schemas.microsoft.com/office/drawing/2010/main" val="0"/>
              </a:ext>
            </a:extLst>
          </a:blip>
          <a:srcRect l="1334" t="5092" r="1334" b="1334"/>
          <a:stretch>
            <a:fillRect/>
          </a:stretch>
        </p:blipFill>
        <p:spPr>
          <a:xfrm>
            <a:off x="1363806" y="1524000"/>
            <a:ext cx="5224602" cy="4210050"/>
          </a:xfrm>
          <a:prstGeom prst="roundRect">
            <a:avLst>
              <a:gd name="adj" fmla="val 4349"/>
            </a:avLst>
          </a:prstGeom>
          <a:effectLst/>
        </p:spPr>
      </p:pic>
      <p:grpSp>
        <p:nvGrpSpPr>
          <p:cNvPr id="93" name="Group 92">
            <a:extLst>
              <a:ext uri="{FF2B5EF4-FFF2-40B4-BE49-F238E27FC236}">
                <a16:creationId xmlns:a16="http://schemas.microsoft.com/office/drawing/2014/main" id="{EC8A5BF3-650E-344E-F016-76AB1246DE20}"/>
              </a:ext>
            </a:extLst>
          </p:cNvPr>
          <p:cNvGrpSpPr/>
          <p:nvPr/>
        </p:nvGrpSpPr>
        <p:grpSpPr>
          <a:xfrm>
            <a:off x="10468947" y="119322"/>
            <a:ext cx="1585893" cy="835155"/>
            <a:chOff x="9204960" y="4970859"/>
            <a:chExt cx="2386965" cy="1209675"/>
          </a:xfrm>
        </p:grpSpPr>
        <p:sp>
          <p:nvSpPr>
            <p:cNvPr id="94" name="Rectangle: Rounded Corners 93">
              <a:extLst>
                <a:ext uri="{FF2B5EF4-FFF2-40B4-BE49-F238E27FC236}">
                  <a16:creationId xmlns:a16="http://schemas.microsoft.com/office/drawing/2014/main" id="{A449EB67-71E4-1BB9-FBE1-28834671D35A}"/>
                </a:ext>
              </a:extLst>
            </p:cNvPr>
            <p:cNvSpPr/>
            <p:nvPr/>
          </p:nvSpPr>
          <p:spPr>
            <a:xfrm>
              <a:off x="9204960" y="4970859"/>
              <a:ext cx="2386965" cy="1209675"/>
            </a:xfrm>
            <a:prstGeom prst="roundRect">
              <a:avLst>
                <a:gd name="adj" fmla="val 9581"/>
              </a:avLst>
            </a:prstGeom>
            <a:solidFill>
              <a:schemeClr val="bg1"/>
            </a:solidFill>
            <a:ln>
              <a:noFill/>
            </a:ln>
            <a:effectLst>
              <a:outerShdw blurRad="114300" sx="101000" sy="101000" algn="ctr" rotWithShape="0">
                <a:srgbClr val="000000">
                  <a:alpha val="11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5" name="Group 94">
              <a:extLst>
                <a:ext uri="{FF2B5EF4-FFF2-40B4-BE49-F238E27FC236}">
                  <a16:creationId xmlns:a16="http://schemas.microsoft.com/office/drawing/2014/main" id="{5CB16A8B-E2F9-5654-59B8-EED8CB4900E3}"/>
                </a:ext>
              </a:extLst>
            </p:cNvPr>
            <p:cNvGrpSpPr/>
            <p:nvPr/>
          </p:nvGrpSpPr>
          <p:grpSpPr>
            <a:xfrm>
              <a:off x="9363553" y="5092456"/>
              <a:ext cx="2069779" cy="966481"/>
              <a:chOff x="9381992" y="5098474"/>
              <a:chExt cx="2069779" cy="966481"/>
            </a:xfrm>
          </p:grpSpPr>
          <p:pic>
            <p:nvPicPr>
              <p:cNvPr id="96" name="Picture 4" descr="Home | UWC">
                <a:extLst>
                  <a:ext uri="{FF2B5EF4-FFF2-40B4-BE49-F238E27FC236}">
                    <a16:creationId xmlns:a16="http://schemas.microsoft.com/office/drawing/2014/main" id="{8461B4A4-E1F3-4E07-46A8-42768CC413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381992" y="5497205"/>
                <a:ext cx="567750" cy="567750"/>
              </a:xfrm>
              <a:prstGeom prst="rect">
                <a:avLst/>
              </a:prstGeom>
              <a:noFill/>
              <a:extLst>
                <a:ext uri="{909E8E84-426E-40DD-AFC4-6F175D3DCCD1}">
                  <a14:hiddenFill xmlns:a14="http://schemas.microsoft.com/office/drawing/2010/main">
                    <a:solidFill>
                      <a:srgbClr val="FFFFFF"/>
                    </a:solidFill>
                  </a14:hiddenFill>
                </a:ext>
              </a:extLst>
            </p:spPr>
          </p:pic>
          <p:pic>
            <p:nvPicPr>
              <p:cNvPr id="97" name="Picture 6" descr="Stellenbosch University (SU)">
                <a:extLst>
                  <a:ext uri="{FF2B5EF4-FFF2-40B4-BE49-F238E27FC236}">
                    <a16:creationId xmlns:a16="http://schemas.microsoft.com/office/drawing/2014/main" id="{DFBDF5EA-6109-FC4C-854E-7E0581CCF6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89897" y="5507936"/>
                <a:ext cx="1361873" cy="546288"/>
              </a:xfrm>
              <a:prstGeom prst="roundRect">
                <a:avLst>
                  <a:gd name="adj" fmla="val 7949"/>
                </a:avLst>
              </a:prstGeom>
              <a:noFill/>
              <a:extLst>
                <a:ext uri="{909E8E84-426E-40DD-AFC4-6F175D3DCCD1}">
                  <a14:hiddenFill xmlns:a14="http://schemas.microsoft.com/office/drawing/2010/main">
                    <a:solidFill>
                      <a:srgbClr val="FFFFFF"/>
                    </a:solidFill>
                  </a14:hiddenFill>
                </a:ext>
              </a:extLst>
            </p:spPr>
          </p:pic>
          <p:pic>
            <p:nvPicPr>
              <p:cNvPr id="98" name="Picture 97">
                <a:extLst>
                  <a:ext uri="{FF2B5EF4-FFF2-40B4-BE49-F238E27FC236}">
                    <a16:creationId xmlns:a16="http://schemas.microsoft.com/office/drawing/2014/main" id="{A3AC172C-364C-1C1C-D9CC-2308B68499E1}"/>
                  </a:ext>
                </a:extLst>
              </p:cNvPr>
              <p:cNvPicPr>
                <a:picLocks noChangeAspect="1"/>
              </p:cNvPicPr>
              <p:nvPr/>
            </p:nvPicPr>
            <p:blipFill>
              <a:blip r:embed="rId6"/>
              <a:srcRect l="63288" t="3373" r="11254" b="78156"/>
              <a:stretch>
                <a:fillRect/>
              </a:stretch>
            </p:blipFill>
            <p:spPr>
              <a:xfrm>
                <a:off x="9381992" y="5098474"/>
                <a:ext cx="2069779" cy="321866"/>
              </a:xfrm>
              <a:prstGeom prst="roundRect">
                <a:avLst>
                  <a:gd name="adj" fmla="val 5773"/>
                </a:avLst>
              </a:prstGeom>
            </p:spPr>
          </p:pic>
        </p:grpSp>
      </p:grpSp>
      <p:sp>
        <p:nvSpPr>
          <p:cNvPr id="6" name="TextBox 5">
            <a:extLst>
              <a:ext uri="{FF2B5EF4-FFF2-40B4-BE49-F238E27FC236}">
                <a16:creationId xmlns:a16="http://schemas.microsoft.com/office/drawing/2014/main" id="{53E3B32C-B1A6-FCA4-329D-488035D408A6}"/>
              </a:ext>
            </a:extLst>
          </p:cNvPr>
          <p:cNvSpPr txBox="1"/>
          <p:nvPr/>
        </p:nvSpPr>
        <p:spPr>
          <a:xfrm>
            <a:off x="7805738" y="2951947"/>
            <a:ext cx="4086225" cy="954107"/>
          </a:xfrm>
          <a:prstGeom prst="rect">
            <a:avLst/>
          </a:prstGeom>
          <a:noFill/>
        </p:spPr>
        <p:txBody>
          <a:bodyPr wrap="square">
            <a:spAutoFit/>
          </a:bodyPr>
          <a:lstStyle/>
          <a:p>
            <a:r>
              <a:rPr lang="en-US" sz="2800" dirty="0">
                <a:solidFill>
                  <a:schemeClr val="accent1"/>
                </a:solidFill>
                <a:latin typeface="Montserrat SemiBold" pitchFamily="2" charset="0"/>
              </a:rPr>
              <a:t>Methodology – Knowledge base</a:t>
            </a:r>
          </a:p>
        </p:txBody>
      </p:sp>
      <p:sp>
        <p:nvSpPr>
          <p:cNvPr id="18" name="TextBox 17">
            <a:extLst>
              <a:ext uri="{FF2B5EF4-FFF2-40B4-BE49-F238E27FC236}">
                <a16:creationId xmlns:a16="http://schemas.microsoft.com/office/drawing/2014/main" id="{DC41BC5E-F8C2-7748-CB1B-C2C5F41B0A0C}"/>
              </a:ext>
            </a:extLst>
          </p:cNvPr>
          <p:cNvSpPr txBox="1"/>
          <p:nvPr/>
        </p:nvSpPr>
        <p:spPr>
          <a:xfrm>
            <a:off x="1932995" y="1144785"/>
            <a:ext cx="4086225" cy="307777"/>
          </a:xfrm>
          <a:prstGeom prst="rect">
            <a:avLst/>
          </a:prstGeom>
          <a:noFill/>
        </p:spPr>
        <p:txBody>
          <a:bodyPr wrap="square">
            <a:spAutoFit/>
          </a:bodyPr>
          <a:lstStyle/>
          <a:p>
            <a:pPr algn="ctr"/>
            <a:r>
              <a:rPr lang="en-US" sz="1400" b="1" dirty="0">
                <a:solidFill>
                  <a:schemeClr val="accent1"/>
                </a:solidFill>
                <a:latin typeface="Montserrat SemiBold" pitchFamily="2" charset="0"/>
              </a:rPr>
              <a:t>Methodology</a:t>
            </a:r>
          </a:p>
        </p:txBody>
      </p:sp>
      <p:grpSp>
        <p:nvGrpSpPr>
          <p:cNvPr id="27" name="Group 26">
            <a:extLst>
              <a:ext uri="{FF2B5EF4-FFF2-40B4-BE49-F238E27FC236}">
                <a16:creationId xmlns:a16="http://schemas.microsoft.com/office/drawing/2014/main" id="{DE06EC3B-653C-7CB9-A8B3-D6388C69C6C9}"/>
              </a:ext>
            </a:extLst>
          </p:cNvPr>
          <p:cNvGrpSpPr/>
          <p:nvPr/>
        </p:nvGrpSpPr>
        <p:grpSpPr>
          <a:xfrm>
            <a:off x="1636132" y="1790701"/>
            <a:ext cx="848886" cy="245672"/>
            <a:chOff x="1636132" y="1790701"/>
            <a:chExt cx="848886" cy="245672"/>
          </a:xfrm>
        </p:grpSpPr>
        <p:sp>
          <p:nvSpPr>
            <p:cNvPr id="20" name="Rectangle: Rounded Corners 19">
              <a:extLst>
                <a:ext uri="{FF2B5EF4-FFF2-40B4-BE49-F238E27FC236}">
                  <a16:creationId xmlns:a16="http://schemas.microsoft.com/office/drawing/2014/main" id="{944410B2-5E9B-E134-CEB6-8FEA94B7F50A}"/>
                </a:ext>
              </a:extLst>
            </p:cNvPr>
            <p:cNvSpPr/>
            <p:nvPr/>
          </p:nvSpPr>
          <p:spPr>
            <a:xfrm>
              <a:off x="1676400" y="1790701"/>
              <a:ext cx="768350" cy="24567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EBEDA1AF-1B74-97F0-711A-B0511E9BAC82}"/>
                </a:ext>
              </a:extLst>
            </p:cNvPr>
            <p:cNvSpPr txBox="1"/>
            <p:nvPr/>
          </p:nvSpPr>
          <p:spPr>
            <a:xfrm>
              <a:off x="1636132" y="1813510"/>
              <a:ext cx="848886" cy="200055"/>
            </a:xfrm>
            <a:prstGeom prst="rect">
              <a:avLst/>
            </a:prstGeom>
            <a:noFill/>
          </p:spPr>
          <p:txBody>
            <a:bodyPr wrap="square">
              <a:spAutoFit/>
            </a:bodyPr>
            <a:lstStyle/>
            <a:p>
              <a:pPr algn="ctr"/>
              <a:r>
                <a:rPr lang="en-US" sz="700" dirty="0">
                  <a:solidFill>
                    <a:schemeClr val="bg1"/>
                  </a:solidFill>
                  <a:latin typeface="Montserrat SemiBold" pitchFamily="2" charset="0"/>
                </a:rPr>
                <a:t>ML Models</a:t>
              </a:r>
            </a:p>
          </p:txBody>
        </p:sp>
      </p:grpSp>
      <p:grpSp>
        <p:nvGrpSpPr>
          <p:cNvPr id="36" name="Group 35">
            <a:extLst>
              <a:ext uri="{FF2B5EF4-FFF2-40B4-BE49-F238E27FC236}">
                <a16:creationId xmlns:a16="http://schemas.microsoft.com/office/drawing/2014/main" id="{C00AE0AB-0874-6ECF-C528-EA539ADFDC37}"/>
              </a:ext>
            </a:extLst>
          </p:cNvPr>
          <p:cNvGrpSpPr/>
          <p:nvPr/>
        </p:nvGrpSpPr>
        <p:grpSpPr>
          <a:xfrm>
            <a:off x="4465057" y="1861140"/>
            <a:ext cx="1145168" cy="245672"/>
            <a:chOff x="4465057" y="1790701"/>
            <a:chExt cx="1145168" cy="245672"/>
          </a:xfrm>
        </p:grpSpPr>
        <p:sp>
          <p:nvSpPr>
            <p:cNvPr id="31" name="Rectangle: Rounded Corners 30">
              <a:extLst>
                <a:ext uri="{FF2B5EF4-FFF2-40B4-BE49-F238E27FC236}">
                  <a16:creationId xmlns:a16="http://schemas.microsoft.com/office/drawing/2014/main" id="{2BA859E1-94EA-50A0-F929-44377271E090}"/>
                </a:ext>
              </a:extLst>
            </p:cNvPr>
            <p:cNvSpPr/>
            <p:nvPr/>
          </p:nvSpPr>
          <p:spPr>
            <a:xfrm>
              <a:off x="4519380" y="1790701"/>
              <a:ext cx="1036523" cy="24567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BCB3B205-69FA-4E48-3784-74EBC102FB3E}"/>
                </a:ext>
              </a:extLst>
            </p:cNvPr>
            <p:cNvSpPr txBox="1"/>
            <p:nvPr/>
          </p:nvSpPr>
          <p:spPr>
            <a:xfrm>
              <a:off x="4465057" y="1813510"/>
              <a:ext cx="1145168" cy="200055"/>
            </a:xfrm>
            <a:prstGeom prst="rect">
              <a:avLst/>
            </a:prstGeom>
            <a:noFill/>
          </p:spPr>
          <p:txBody>
            <a:bodyPr wrap="square">
              <a:spAutoFit/>
            </a:bodyPr>
            <a:lstStyle/>
            <a:p>
              <a:pPr algn="ctr"/>
              <a:r>
                <a:rPr lang="en-US" sz="700" dirty="0">
                  <a:solidFill>
                    <a:schemeClr val="bg1"/>
                  </a:solidFill>
                  <a:latin typeface="Montserrat SemiBold" pitchFamily="2" charset="0"/>
                </a:rPr>
                <a:t>Benchmarking</a:t>
              </a:r>
            </a:p>
          </p:txBody>
        </p:sp>
      </p:grpSp>
      <p:grpSp>
        <p:nvGrpSpPr>
          <p:cNvPr id="46" name="Group 45">
            <a:extLst>
              <a:ext uri="{FF2B5EF4-FFF2-40B4-BE49-F238E27FC236}">
                <a16:creationId xmlns:a16="http://schemas.microsoft.com/office/drawing/2014/main" id="{E2EC6D29-BE8A-A5DD-8EAA-B3B5130B748A}"/>
              </a:ext>
            </a:extLst>
          </p:cNvPr>
          <p:cNvGrpSpPr/>
          <p:nvPr/>
        </p:nvGrpSpPr>
        <p:grpSpPr>
          <a:xfrm>
            <a:off x="1425612" y="4738234"/>
            <a:ext cx="2589794" cy="245672"/>
            <a:chOff x="4465057" y="1790701"/>
            <a:chExt cx="1145168" cy="245672"/>
          </a:xfrm>
        </p:grpSpPr>
        <p:sp>
          <p:nvSpPr>
            <p:cNvPr id="49" name="Rectangle: Rounded Corners 48">
              <a:extLst>
                <a:ext uri="{FF2B5EF4-FFF2-40B4-BE49-F238E27FC236}">
                  <a16:creationId xmlns:a16="http://schemas.microsoft.com/office/drawing/2014/main" id="{9828C574-005F-ED3D-F275-B27F580F7F42}"/>
                </a:ext>
              </a:extLst>
            </p:cNvPr>
            <p:cNvSpPr/>
            <p:nvPr/>
          </p:nvSpPr>
          <p:spPr>
            <a:xfrm>
              <a:off x="4519380" y="1790701"/>
              <a:ext cx="1036523" cy="24567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54">
              <a:extLst>
                <a:ext uri="{FF2B5EF4-FFF2-40B4-BE49-F238E27FC236}">
                  <a16:creationId xmlns:a16="http://schemas.microsoft.com/office/drawing/2014/main" id="{9F161AC3-57C5-1748-1C0E-A5204710FDB8}"/>
                </a:ext>
              </a:extLst>
            </p:cNvPr>
            <p:cNvSpPr txBox="1"/>
            <p:nvPr/>
          </p:nvSpPr>
          <p:spPr>
            <a:xfrm>
              <a:off x="4465057" y="1813510"/>
              <a:ext cx="1145168" cy="200055"/>
            </a:xfrm>
            <a:prstGeom prst="rect">
              <a:avLst/>
            </a:prstGeom>
            <a:noFill/>
          </p:spPr>
          <p:txBody>
            <a:bodyPr wrap="square">
              <a:spAutoFit/>
            </a:bodyPr>
            <a:lstStyle/>
            <a:p>
              <a:pPr algn="ctr"/>
              <a:r>
                <a:rPr lang="en-US" sz="700" dirty="0">
                  <a:solidFill>
                    <a:schemeClr val="bg1"/>
                  </a:solidFill>
                  <a:latin typeface="Montserrat SemiBold" pitchFamily="2" charset="0"/>
                </a:rPr>
                <a:t>Relationships between features and Target</a:t>
              </a:r>
            </a:p>
          </p:txBody>
        </p:sp>
      </p:grpSp>
      <p:sp>
        <p:nvSpPr>
          <p:cNvPr id="58" name="Rectangle 57">
            <a:extLst>
              <a:ext uri="{FF2B5EF4-FFF2-40B4-BE49-F238E27FC236}">
                <a16:creationId xmlns:a16="http://schemas.microsoft.com/office/drawing/2014/main" id="{E77B695F-183B-A2EA-792F-E366570BD221}"/>
              </a:ext>
            </a:extLst>
          </p:cNvPr>
          <p:cNvSpPr/>
          <p:nvPr/>
        </p:nvSpPr>
        <p:spPr>
          <a:xfrm>
            <a:off x="1548463" y="2900363"/>
            <a:ext cx="848886" cy="8420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23FA8889-4E84-67D6-6103-8BC9C84AF318}"/>
              </a:ext>
            </a:extLst>
          </p:cNvPr>
          <p:cNvGrpSpPr/>
          <p:nvPr/>
        </p:nvGrpSpPr>
        <p:grpSpPr>
          <a:xfrm>
            <a:off x="1455156" y="3719611"/>
            <a:ext cx="1331699" cy="245672"/>
            <a:chOff x="4465057" y="1790701"/>
            <a:chExt cx="1145168" cy="245672"/>
          </a:xfrm>
        </p:grpSpPr>
        <p:sp>
          <p:nvSpPr>
            <p:cNvPr id="39" name="Rectangle: Rounded Corners 38">
              <a:extLst>
                <a:ext uri="{FF2B5EF4-FFF2-40B4-BE49-F238E27FC236}">
                  <a16:creationId xmlns:a16="http://schemas.microsoft.com/office/drawing/2014/main" id="{A14FB64D-4BEB-3028-A593-EB3EEAB014C1}"/>
                </a:ext>
              </a:extLst>
            </p:cNvPr>
            <p:cNvSpPr/>
            <p:nvPr/>
          </p:nvSpPr>
          <p:spPr>
            <a:xfrm>
              <a:off x="4519380" y="1790701"/>
              <a:ext cx="1036523" cy="245672"/>
            </a:xfrm>
            <a:prstGeom prst="round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DF2B94EE-95AB-1123-E8FF-E081946271A1}"/>
                </a:ext>
              </a:extLst>
            </p:cNvPr>
            <p:cNvSpPr txBox="1"/>
            <p:nvPr/>
          </p:nvSpPr>
          <p:spPr>
            <a:xfrm>
              <a:off x="4465057" y="1813510"/>
              <a:ext cx="1145168" cy="200055"/>
            </a:xfrm>
            <a:prstGeom prst="rect">
              <a:avLst/>
            </a:prstGeom>
            <a:noFill/>
          </p:spPr>
          <p:txBody>
            <a:bodyPr wrap="square">
              <a:spAutoFit/>
            </a:bodyPr>
            <a:lstStyle/>
            <a:p>
              <a:pPr algn="ctr"/>
              <a:r>
                <a:rPr lang="en-US" sz="700" dirty="0">
                  <a:solidFill>
                    <a:schemeClr val="bg1"/>
                  </a:solidFill>
                  <a:latin typeface="Montserrat SemiBold" pitchFamily="2" charset="0"/>
                </a:rPr>
                <a:t>Model Performance</a:t>
              </a:r>
            </a:p>
          </p:txBody>
        </p:sp>
      </p:grpSp>
      <p:pic>
        <p:nvPicPr>
          <p:cNvPr id="57" name="Graphic 56">
            <a:extLst>
              <a:ext uri="{FF2B5EF4-FFF2-40B4-BE49-F238E27FC236}">
                <a16:creationId xmlns:a16="http://schemas.microsoft.com/office/drawing/2014/main" id="{3FE2F949-A57A-DC85-9156-E8812E8320EA}"/>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668666" y="2991764"/>
            <a:ext cx="660197" cy="660192"/>
          </a:xfrm>
          <a:prstGeom prst="rect">
            <a:avLst/>
          </a:prstGeom>
        </p:spPr>
      </p:pic>
    </p:spTree>
    <p:extLst>
      <p:ext uri="{BB962C8B-B14F-4D97-AF65-F5344CB8AC3E}">
        <p14:creationId xmlns:p14="http://schemas.microsoft.com/office/powerpoint/2010/main" val="943146383"/>
      </p:ext>
    </p:extLst>
  </p:cSld>
  <p:clrMapOvr>
    <a:masterClrMapping/>
  </p:clrMapOvr>
</p:sld>
</file>

<file path=ppt/theme/theme1.xml><?xml version="1.0" encoding="utf-8"?>
<a:theme xmlns:a="http://schemas.openxmlformats.org/drawingml/2006/main" name="Office Theme">
  <a:themeElements>
    <a:clrScheme name="Custom 839">
      <a:dk1>
        <a:srgbClr val="191919"/>
      </a:dk1>
      <a:lt1>
        <a:srgbClr val="FFFFFF"/>
      </a:lt1>
      <a:dk2>
        <a:srgbClr val="FFFFFF"/>
      </a:dk2>
      <a:lt2>
        <a:srgbClr val="191919"/>
      </a:lt2>
      <a:accent1>
        <a:srgbClr val="5B9196"/>
      </a:accent1>
      <a:accent2>
        <a:srgbClr val="525252"/>
      </a:accent2>
      <a:accent3>
        <a:srgbClr val="AEABAB"/>
      </a:accent3>
      <a:accent4>
        <a:srgbClr val="757070"/>
      </a:accent4>
      <a:accent5>
        <a:srgbClr val="3A3838"/>
      </a:accent5>
      <a:accent6>
        <a:srgbClr val="F2F2F2"/>
      </a:accent6>
      <a:hlink>
        <a:srgbClr val="282121"/>
      </a:hlink>
      <a:folHlink>
        <a:srgbClr val="605E5A"/>
      </a:folHlink>
    </a:clrScheme>
    <a:fontScheme name="Custom 460">
      <a:majorFont>
        <a:latin typeface="Montserrat"/>
        <a:ea typeface=""/>
        <a:cs typeface=""/>
      </a:majorFont>
      <a:minorFont>
        <a:latin typeface="Montserra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470</TotalTime>
  <Words>3285</Words>
  <Application>Microsoft Office PowerPoint</Application>
  <PresentationFormat>Widescreen</PresentationFormat>
  <Paragraphs>434</Paragraphs>
  <Slides>22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Aptos</vt:lpstr>
      <vt:lpstr>Arial</vt:lpstr>
      <vt:lpstr>Cambria Math</vt:lpstr>
      <vt:lpstr>Montserrat SemiBold</vt:lpstr>
      <vt:lpstr>Times New Roman</vt:lpstr>
      <vt:lpstr>Webdings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Paul Jideani</dc:creator>
  <cp:lastModifiedBy>Paul Jideani</cp:lastModifiedBy>
  <cp:revision>49</cp:revision>
  <dcterms:created xsi:type="dcterms:W3CDTF">2025-11-26T22:28:20Z</dcterms:created>
  <dcterms:modified xsi:type="dcterms:W3CDTF">2025-12-03T07:00:51Z</dcterms:modified>
</cp:coreProperties>
</file>

<file path=docProps/thumbnail.jpeg>
</file>